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4"/>
  </p:notesMasterIdLst>
  <p:handoutMasterIdLst>
    <p:handoutMasterId r:id="rId35"/>
  </p:handoutMasterIdLst>
  <p:sldIdLst>
    <p:sldId id="268" r:id="rId2"/>
    <p:sldId id="416" r:id="rId3"/>
    <p:sldId id="382" r:id="rId4"/>
    <p:sldId id="398" r:id="rId5"/>
    <p:sldId id="300" r:id="rId6"/>
    <p:sldId id="400" r:id="rId7"/>
    <p:sldId id="402" r:id="rId8"/>
    <p:sldId id="269" r:id="rId9"/>
    <p:sldId id="401" r:id="rId10"/>
    <p:sldId id="450" r:id="rId11"/>
    <p:sldId id="393" r:id="rId12"/>
    <p:sldId id="403" r:id="rId13"/>
    <p:sldId id="407" r:id="rId14"/>
    <p:sldId id="409" r:id="rId15"/>
    <p:sldId id="408" r:id="rId16"/>
    <p:sldId id="445" r:id="rId17"/>
    <p:sldId id="446" r:id="rId18"/>
    <p:sldId id="433" r:id="rId19"/>
    <p:sldId id="452" r:id="rId20"/>
    <p:sldId id="453" r:id="rId21"/>
    <p:sldId id="449" r:id="rId22"/>
    <p:sldId id="448" r:id="rId23"/>
    <p:sldId id="425" r:id="rId24"/>
    <p:sldId id="275" r:id="rId25"/>
    <p:sldId id="441" r:id="rId26"/>
    <p:sldId id="443" r:id="rId27"/>
    <p:sldId id="442" r:id="rId28"/>
    <p:sldId id="314" r:id="rId29"/>
    <p:sldId id="432" r:id="rId30"/>
    <p:sldId id="310" r:id="rId31"/>
    <p:sldId id="380" r:id="rId32"/>
    <p:sldId id="321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2040"/>
    <a:srgbClr val="244D92"/>
    <a:srgbClr val="742C5A"/>
    <a:srgbClr val="C35A41"/>
    <a:srgbClr val="4B82DD"/>
    <a:srgbClr val="27376A"/>
    <a:srgbClr val="61AFA4"/>
    <a:srgbClr val="143E50"/>
    <a:srgbClr val="E9C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76122"/>
  </p:normalViewPr>
  <p:slideViewPr>
    <p:cSldViewPr snapToGrid="0" snapToObjects="1">
      <p:cViewPr varScale="1">
        <p:scale>
          <a:sx n="96" d="100"/>
          <a:sy n="96" d="100"/>
        </p:scale>
        <p:origin x="204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obach/ISOC/MANRS/Data/2019/MANRS-data-01-12-2019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obach/ISOC/MANRS/Preso/202005-membership%20grow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obach/ISOC/MANRS/Preso/202003-membership%20growt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robach/ISOC/MANRS/Preso/202005-membership%20grow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Incidents in 2019</c:v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195-3B47-9D03-2220D226D26B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195-3B47-9D03-2220D226D26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195-3B47-9D03-2220D226D26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95-3B47-9D03-2220D226D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'Incidents by CC'!$N$194:$O$194</c:f>
              <c:strCache>
                <c:ptCount val="2"/>
                <c:pt idx="0">
                  <c:v>Outage</c:v>
                </c:pt>
                <c:pt idx="1">
                  <c:v>Routing incident</c:v>
                </c:pt>
              </c:strCache>
            </c:strRef>
          </c:cat>
          <c:val>
            <c:numRef>
              <c:f>'Incidents by CC'!$N$195:$O$195</c:f>
              <c:numCache>
                <c:formatCode>General</c:formatCode>
                <c:ptCount val="2"/>
                <c:pt idx="0">
                  <c:v>5804</c:v>
                </c:pt>
                <c:pt idx="1">
                  <c:v>4232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95-3B47-9D03-2220D226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Growth of the MANRS membership (Network Operators)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NL"/>
        </a:p>
      </c:txPr>
    </c:title>
    <c:autoTitleDeleted val="0"/>
    <c:plotArea>
      <c:layout>
        <c:manualLayout>
          <c:layoutTarget val="inner"/>
          <c:xMode val="edge"/>
          <c:yMode val="edge"/>
          <c:x val="2.8269946137507773E-2"/>
          <c:y val="1.4029424482859184E-2"/>
          <c:w val="0.94788504641092741"/>
          <c:h val="0.77232851640671352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Sheet1!$B$10:$B$367</c:f>
              <c:numCache>
                <c:formatCode>yyyy\-mm\-dd;@</c:formatCode>
                <c:ptCount val="358"/>
                <c:pt idx="0">
                  <c:v>41949</c:v>
                </c:pt>
                <c:pt idx="1">
                  <c:v>41960</c:v>
                </c:pt>
                <c:pt idx="2">
                  <c:v>41962</c:v>
                </c:pt>
                <c:pt idx="3">
                  <c:v>41962</c:v>
                </c:pt>
                <c:pt idx="4">
                  <c:v>41970</c:v>
                </c:pt>
                <c:pt idx="5">
                  <c:v>41974</c:v>
                </c:pt>
                <c:pt idx="6">
                  <c:v>41988</c:v>
                </c:pt>
                <c:pt idx="7">
                  <c:v>42002</c:v>
                </c:pt>
                <c:pt idx="8">
                  <c:v>42039</c:v>
                </c:pt>
                <c:pt idx="9">
                  <c:v>42046</c:v>
                </c:pt>
                <c:pt idx="10">
                  <c:v>42048</c:v>
                </c:pt>
                <c:pt idx="11">
                  <c:v>42101</c:v>
                </c:pt>
                <c:pt idx="12">
                  <c:v>42104</c:v>
                </c:pt>
                <c:pt idx="13">
                  <c:v>42104</c:v>
                </c:pt>
                <c:pt idx="14">
                  <c:v>42143</c:v>
                </c:pt>
                <c:pt idx="15">
                  <c:v>42167</c:v>
                </c:pt>
                <c:pt idx="16">
                  <c:v>42209</c:v>
                </c:pt>
                <c:pt idx="17">
                  <c:v>42243</c:v>
                </c:pt>
                <c:pt idx="18">
                  <c:v>42244</c:v>
                </c:pt>
                <c:pt idx="19">
                  <c:v>42257</c:v>
                </c:pt>
                <c:pt idx="20">
                  <c:v>42298</c:v>
                </c:pt>
                <c:pt idx="21">
                  <c:v>42314</c:v>
                </c:pt>
                <c:pt idx="22">
                  <c:v>42318</c:v>
                </c:pt>
                <c:pt idx="23">
                  <c:v>42353</c:v>
                </c:pt>
                <c:pt idx="24">
                  <c:v>42353</c:v>
                </c:pt>
                <c:pt idx="25">
                  <c:v>42353</c:v>
                </c:pt>
                <c:pt idx="26">
                  <c:v>42361</c:v>
                </c:pt>
                <c:pt idx="27">
                  <c:v>42361</c:v>
                </c:pt>
                <c:pt idx="28">
                  <c:v>42410</c:v>
                </c:pt>
                <c:pt idx="29">
                  <c:v>42432</c:v>
                </c:pt>
                <c:pt idx="30">
                  <c:v>42481</c:v>
                </c:pt>
                <c:pt idx="31">
                  <c:v>42481</c:v>
                </c:pt>
                <c:pt idx="32">
                  <c:v>42534</c:v>
                </c:pt>
                <c:pt idx="33">
                  <c:v>42558</c:v>
                </c:pt>
                <c:pt idx="34">
                  <c:v>42558</c:v>
                </c:pt>
                <c:pt idx="35">
                  <c:v>42635</c:v>
                </c:pt>
                <c:pt idx="36">
                  <c:v>42641</c:v>
                </c:pt>
                <c:pt idx="37">
                  <c:v>42697</c:v>
                </c:pt>
                <c:pt idx="38">
                  <c:v>42890</c:v>
                </c:pt>
                <c:pt idx="39">
                  <c:v>42935</c:v>
                </c:pt>
                <c:pt idx="40">
                  <c:v>43038</c:v>
                </c:pt>
                <c:pt idx="41">
                  <c:v>43088</c:v>
                </c:pt>
                <c:pt idx="42">
                  <c:v>43110</c:v>
                </c:pt>
                <c:pt idx="43">
                  <c:v>43125</c:v>
                </c:pt>
                <c:pt idx="44">
                  <c:v>43130</c:v>
                </c:pt>
                <c:pt idx="45">
                  <c:v>43138</c:v>
                </c:pt>
                <c:pt idx="46">
                  <c:v>43160</c:v>
                </c:pt>
                <c:pt idx="47">
                  <c:v>43181</c:v>
                </c:pt>
                <c:pt idx="48">
                  <c:v>43201</c:v>
                </c:pt>
                <c:pt idx="49">
                  <c:v>43220</c:v>
                </c:pt>
                <c:pt idx="50">
                  <c:v>43223</c:v>
                </c:pt>
                <c:pt idx="51">
                  <c:v>43224</c:v>
                </c:pt>
                <c:pt idx="52">
                  <c:v>43228</c:v>
                </c:pt>
                <c:pt idx="53">
                  <c:v>43240</c:v>
                </c:pt>
                <c:pt idx="54">
                  <c:v>43245</c:v>
                </c:pt>
                <c:pt idx="55">
                  <c:v>43245</c:v>
                </c:pt>
                <c:pt idx="56">
                  <c:v>43250</c:v>
                </c:pt>
                <c:pt idx="57">
                  <c:v>43251</c:v>
                </c:pt>
                <c:pt idx="58">
                  <c:v>43257</c:v>
                </c:pt>
                <c:pt idx="59">
                  <c:v>43259</c:v>
                </c:pt>
                <c:pt idx="60">
                  <c:v>43263</c:v>
                </c:pt>
                <c:pt idx="61">
                  <c:v>43263</c:v>
                </c:pt>
                <c:pt idx="62">
                  <c:v>43280</c:v>
                </c:pt>
                <c:pt idx="63">
                  <c:v>43280</c:v>
                </c:pt>
                <c:pt idx="64">
                  <c:v>43283</c:v>
                </c:pt>
                <c:pt idx="65">
                  <c:v>43285</c:v>
                </c:pt>
                <c:pt idx="66">
                  <c:v>43294</c:v>
                </c:pt>
                <c:pt idx="67">
                  <c:v>43300</c:v>
                </c:pt>
                <c:pt idx="68">
                  <c:v>43314</c:v>
                </c:pt>
                <c:pt idx="69">
                  <c:v>43320</c:v>
                </c:pt>
                <c:pt idx="70">
                  <c:v>43320</c:v>
                </c:pt>
                <c:pt idx="71">
                  <c:v>43328</c:v>
                </c:pt>
                <c:pt idx="72">
                  <c:v>43329</c:v>
                </c:pt>
                <c:pt idx="73">
                  <c:v>43332</c:v>
                </c:pt>
                <c:pt idx="74">
                  <c:v>43334</c:v>
                </c:pt>
                <c:pt idx="75">
                  <c:v>43336</c:v>
                </c:pt>
                <c:pt idx="76">
                  <c:v>43336</c:v>
                </c:pt>
                <c:pt idx="77">
                  <c:v>43336</c:v>
                </c:pt>
                <c:pt idx="78">
                  <c:v>43340</c:v>
                </c:pt>
                <c:pt idx="79">
                  <c:v>43340</c:v>
                </c:pt>
                <c:pt idx="80">
                  <c:v>43348</c:v>
                </c:pt>
                <c:pt idx="81">
                  <c:v>43348</c:v>
                </c:pt>
                <c:pt idx="82">
                  <c:v>43354</c:v>
                </c:pt>
                <c:pt idx="83">
                  <c:v>43377</c:v>
                </c:pt>
                <c:pt idx="84">
                  <c:v>43381</c:v>
                </c:pt>
                <c:pt idx="85">
                  <c:v>43382</c:v>
                </c:pt>
                <c:pt idx="86">
                  <c:v>43382</c:v>
                </c:pt>
                <c:pt idx="87">
                  <c:v>43384</c:v>
                </c:pt>
                <c:pt idx="88">
                  <c:v>43384</c:v>
                </c:pt>
                <c:pt idx="89">
                  <c:v>43388</c:v>
                </c:pt>
                <c:pt idx="90">
                  <c:v>43388</c:v>
                </c:pt>
                <c:pt idx="91">
                  <c:v>43389</c:v>
                </c:pt>
                <c:pt idx="92">
                  <c:v>43390</c:v>
                </c:pt>
                <c:pt idx="93">
                  <c:v>43396</c:v>
                </c:pt>
                <c:pt idx="94">
                  <c:v>43396</c:v>
                </c:pt>
                <c:pt idx="95">
                  <c:v>43403</c:v>
                </c:pt>
                <c:pt idx="96">
                  <c:v>43403</c:v>
                </c:pt>
                <c:pt idx="97">
                  <c:v>43403</c:v>
                </c:pt>
                <c:pt idx="98">
                  <c:v>43410</c:v>
                </c:pt>
                <c:pt idx="99">
                  <c:v>43417</c:v>
                </c:pt>
                <c:pt idx="100">
                  <c:v>43417</c:v>
                </c:pt>
                <c:pt idx="101">
                  <c:v>43425</c:v>
                </c:pt>
                <c:pt idx="102">
                  <c:v>43431</c:v>
                </c:pt>
                <c:pt idx="103">
                  <c:v>43431</c:v>
                </c:pt>
                <c:pt idx="104">
                  <c:v>43433</c:v>
                </c:pt>
                <c:pt idx="105">
                  <c:v>43433</c:v>
                </c:pt>
                <c:pt idx="106">
                  <c:v>43434</c:v>
                </c:pt>
                <c:pt idx="107">
                  <c:v>43438</c:v>
                </c:pt>
                <c:pt idx="108">
                  <c:v>43447</c:v>
                </c:pt>
                <c:pt idx="109">
                  <c:v>43452</c:v>
                </c:pt>
                <c:pt idx="110">
                  <c:v>43453</c:v>
                </c:pt>
                <c:pt idx="111">
                  <c:v>43455</c:v>
                </c:pt>
                <c:pt idx="112">
                  <c:v>43479</c:v>
                </c:pt>
                <c:pt idx="113">
                  <c:v>43479</c:v>
                </c:pt>
                <c:pt idx="114">
                  <c:v>43479</c:v>
                </c:pt>
                <c:pt idx="115">
                  <c:v>43486</c:v>
                </c:pt>
                <c:pt idx="116">
                  <c:v>43487</c:v>
                </c:pt>
                <c:pt idx="117">
                  <c:v>43489</c:v>
                </c:pt>
                <c:pt idx="118">
                  <c:v>43490</c:v>
                </c:pt>
                <c:pt idx="119">
                  <c:v>43497</c:v>
                </c:pt>
                <c:pt idx="120">
                  <c:v>43497</c:v>
                </c:pt>
                <c:pt idx="121">
                  <c:v>43500</c:v>
                </c:pt>
                <c:pt idx="122">
                  <c:v>43500</c:v>
                </c:pt>
                <c:pt idx="123">
                  <c:v>43518</c:v>
                </c:pt>
                <c:pt idx="124">
                  <c:v>43521</c:v>
                </c:pt>
                <c:pt idx="125">
                  <c:v>43521</c:v>
                </c:pt>
                <c:pt idx="126">
                  <c:v>43521</c:v>
                </c:pt>
                <c:pt idx="127">
                  <c:v>43537</c:v>
                </c:pt>
                <c:pt idx="128">
                  <c:v>43537</c:v>
                </c:pt>
                <c:pt idx="129">
                  <c:v>43538</c:v>
                </c:pt>
                <c:pt idx="130">
                  <c:v>43543</c:v>
                </c:pt>
                <c:pt idx="131">
                  <c:v>43555</c:v>
                </c:pt>
                <c:pt idx="132">
                  <c:v>43556</c:v>
                </c:pt>
                <c:pt idx="133">
                  <c:v>43557</c:v>
                </c:pt>
                <c:pt idx="134">
                  <c:v>43563</c:v>
                </c:pt>
                <c:pt idx="135">
                  <c:v>43564</c:v>
                </c:pt>
                <c:pt idx="136">
                  <c:v>43564</c:v>
                </c:pt>
                <c:pt idx="137">
                  <c:v>43572</c:v>
                </c:pt>
                <c:pt idx="138">
                  <c:v>43573</c:v>
                </c:pt>
                <c:pt idx="139">
                  <c:v>43573</c:v>
                </c:pt>
                <c:pt idx="140">
                  <c:v>43580</c:v>
                </c:pt>
                <c:pt idx="141">
                  <c:v>43592</c:v>
                </c:pt>
                <c:pt idx="142">
                  <c:v>43594</c:v>
                </c:pt>
                <c:pt idx="143">
                  <c:v>43600</c:v>
                </c:pt>
                <c:pt idx="144">
                  <c:v>43601</c:v>
                </c:pt>
                <c:pt idx="145">
                  <c:v>43607</c:v>
                </c:pt>
                <c:pt idx="146">
                  <c:v>43612</c:v>
                </c:pt>
                <c:pt idx="147">
                  <c:v>43623</c:v>
                </c:pt>
                <c:pt idx="148">
                  <c:v>43623</c:v>
                </c:pt>
                <c:pt idx="149">
                  <c:v>43623</c:v>
                </c:pt>
                <c:pt idx="150">
                  <c:v>43623</c:v>
                </c:pt>
                <c:pt idx="151">
                  <c:v>43671</c:v>
                </c:pt>
                <c:pt idx="152">
                  <c:v>43635</c:v>
                </c:pt>
                <c:pt idx="153">
                  <c:v>43638</c:v>
                </c:pt>
                <c:pt idx="154">
                  <c:v>43641</c:v>
                </c:pt>
                <c:pt idx="155">
                  <c:v>43641</c:v>
                </c:pt>
                <c:pt idx="156">
                  <c:v>43648</c:v>
                </c:pt>
                <c:pt idx="157">
                  <c:v>43648</c:v>
                </c:pt>
                <c:pt idx="158">
                  <c:v>43648</c:v>
                </c:pt>
                <c:pt idx="159">
                  <c:v>43649</c:v>
                </c:pt>
                <c:pt idx="160">
                  <c:v>43656</c:v>
                </c:pt>
                <c:pt idx="161">
                  <c:v>43656</c:v>
                </c:pt>
                <c:pt idx="162">
                  <c:v>43656</c:v>
                </c:pt>
                <c:pt idx="163">
                  <c:v>43656</c:v>
                </c:pt>
                <c:pt idx="164">
                  <c:v>43656</c:v>
                </c:pt>
                <c:pt idx="165">
                  <c:v>43656</c:v>
                </c:pt>
                <c:pt idx="166">
                  <c:v>43656</c:v>
                </c:pt>
                <c:pt idx="167">
                  <c:v>43656</c:v>
                </c:pt>
                <c:pt idx="168">
                  <c:v>43656</c:v>
                </c:pt>
                <c:pt idx="169">
                  <c:v>43656</c:v>
                </c:pt>
                <c:pt idx="170">
                  <c:v>43656</c:v>
                </c:pt>
                <c:pt idx="171">
                  <c:v>43656</c:v>
                </c:pt>
                <c:pt idx="172">
                  <c:v>43656</c:v>
                </c:pt>
                <c:pt idx="173">
                  <c:v>43657</c:v>
                </c:pt>
                <c:pt idx="174">
                  <c:v>43657</c:v>
                </c:pt>
                <c:pt idx="175">
                  <c:v>43657</c:v>
                </c:pt>
                <c:pt idx="176">
                  <c:v>43657</c:v>
                </c:pt>
                <c:pt idx="177">
                  <c:v>43657</c:v>
                </c:pt>
                <c:pt idx="178">
                  <c:v>43657</c:v>
                </c:pt>
                <c:pt idx="179">
                  <c:v>43662</c:v>
                </c:pt>
                <c:pt idx="180">
                  <c:v>43662</c:v>
                </c:pt>
                <c:pt idx="181">
                  <c:v>43662</c:v>
                </c:pt>
                <c:pt idx="182">
                  <c:v>43662</c:v>
                </c:pt>
                <c:pt idx="183">
                  <c:v>43669</c:v>
                </c:pt>
                <c:pt idx="184">
                  <c:v>43670</c:v>
                </c:pt>
                <c:pt idx="185">
                  <c:v>43670</c:v>
                </c:pt>
                <c:pt idx="186">
                  <c:v>43670</c:v>
                </c:pt>
                <c:pt idx="187">
                  <c:v>43670</c:v>
                </c:pt>
                <c:pt idx="188">
                  <c:v>43671</c:v>
                </c:pt>
                <c:pt idx="189">
                  <c:v>43672</c:v>
                </c:pt>
                <c:pt idx="190">
                  <c:v>43672</c:v>
                </c:pt>
                <c:pt idx="191">
                  <c:v>43672</c:v>
                </c:pt>
                <c:pt idx="192">
                  <c:v>43672</c:v>
                </c:pt>
                <c:pt idx="193">
                  <c:v>43677</c:v>
                </c:pt>
                <c:pt idx="194">
                  <c:v>43677</c:v>
                </c:pt>
                <c:pt idx="195">
                  <c:v>43677</c:v>
                </c:pt>
                <c:pt idx="196">
                  <c:v>43696</c:v>
                </c:pt>
                <c:pt idx="197">
                  <c:v>43704</c:v>
                </c:pt>
                <c:pt idx="198">
                  <c:v>43706</c:v>
                </c:pt>
                <c:pt idx="199">
                  <c:v>43706</c:v>
                </c:pt>
                <c:pt idx="200">
                  <c:v>43706</c:v>
                </c:pt>
                <c:pt idx="201">
                  <c:v>43706</c:v>
                </c:pt>
                <c:pt idx="202">
                  <c:v>43733</c:v>
                </c:pt>
                <c:pt idx="203">
                  <c:v>43733</c:v>
                </c:pt>
                <c:pt idx="204">
                  <c:v>43733</c:v>
                </c:pt>
                <c:pt idx="205">
                  <c:v>43733</c:v>
                </c:pt>
                <c:pt idx="206">
                  <c:v>43742</c:v>
                </c:pt>
                <c:pt idx="207">
                  <c:v>43742</c:v>
                </c:pt>
                <c:pt idx="208">
                  <c:v>43747</c:v>
                </c:pt>
                <c:pt idx="209">
                  <c:v>43751</c:v>
                </c:pt>
                <c:pt idx="210">
                  <c:v>43751</c:v>
                </c:pt>
                <c:pt idx="211">
                  <c:v>43751</c:v>
                </c:pt>
                <c:pt idx="212">
                  <c:v>43751</c:v>
                </c:pt>
                <c:pt idx="213">
                  <c:v>43751</c:v>
                </c:pt>
                <c:pt idx="214">
                  <c:v>43751</c:v>
                </c:pt>
                <c:pt idx="215">
                  <c:v>43751</c:v>
                </c:pt>
                <c:pt idx="216">
                  <c:v>43751</c:v>
                </c:pt>
                <c:pt idx="217">
                  <c:v>43751</c:v>
                </c:pt>
                <c:pt idx="218">
                  <c:v>43751</c:v>
                </c:pt>
                <c:pt idx="219">
                  <c:v>43761</c:v>
                </c:pt>
                <c:pt idx="220">
                  <c:v>43761</c:v>
                </c:pt>
                <c:pt idx="221">
                  <c:v>43773</c:v>
                </c:pt>
                <c:pt idx="222">
                  <c:v>43773</c:v>
                </c:pt>
                <c:pt idx="223">
                  <c:v>43773</c:v>
                </c:pt>
                <c:pt idx="224">
                  <c:v>43773</c:v>
                </c:pt>
                <c:pt idx="225">
                  <c:v>43773</c:v>
                </c:pt>
                <c:pt idx="226">
                  <c:v>43773</c:v>
                </c:pt>
                <c:pt idx="227">
                  <c:v>43774</c:v>
                </c:pt>
                <c:pt idx="228">
                  <c:v>43774</c:v>
                </c:pt>
                <c:pt idx="229">
                  <c:v>43774</c:v>
                </c:pt>
                <c:pt idx="230">
                  <c:v>43774</c:v>
                </c:pt>
                <c:pt idx="231">
                  <c:v>43780</c:v>
                </c:pt>
                <c:pt idx="232">
                  <c:v>43780</c:v>
                </c:pt>
                <c:pt idx="233">
                  <c:v>43781</c:v>
                </c:pt>
                <c:pt idx="234">
                  <c:v>43783</c:v>
                </c:pt>
                <c:pt idx="235">
                  <c:v>43784</c:v>
                </c:pt>
                <c:pt idx="236">
                  <c:v>43796</c:v>
                </c:pt>
                <c:pt idx="237">
                  <c:v>43796</c:v>
                </c:pt>
                <c:pt idx="238">
                  <c:v>43810</c:v>
                </c:pt>
                <c:pt idx="239">
                  <c:v>43810</c:v>
                </c:pt>
                <c:pt idx="240">
                  <c:v>43810</c:v>
                </c:pt>
                <c:pt idx="241">
                  <c:v>43810</c:v>
                </c:pt>
                <c:pt idx="242">
                  <c:v>43810</c:v>
                </c:pt>
                <c:pt idx="243">
                  <c:v>43810</c:v>
                </c:pt>
                <c:pt idx="244">
                  <c:v>43810</c:v>
                </c:pt>
                <c:pt idx="245">
                  <c:v>43816</c:v>
                </c:pt>
                <c:pt idx="246">
                  <c:v>43817</c:v>
                </c:pt>
                <c:pt idx="247">
                  <c:v>43817</c:v>
                </c:pt>
                <c:pt idx="248">
                  <c:v>43817</c:v>
                </c:pt>
                <c:pt idx="249">
                  <c:v>43818</c:v>
                </c:pt>
                <c:pt idx="250">
                  <c:v>43818</c:v>
                </c:pt>
                <c:pt idx="251">
                  <c:v>43818</c:v>
                </c:pt>
                <c:pt idx="252">
                  <c:v>43818</c:v>
                </c:pt>
                <c:pt idx="253">
                  <c:v>43818</c:v>
                </c:pt>
                <c:pt idx="254">
                  <c:v>43819</c:v>
                </c:pt>
                <c:pt idx="255">
                  <c:v>43819</c:v>
                </c:pt>
                <c:pt idx="256">
                  <c:v>43822</c:v>
                </c:pt>
                <c:pt idx="257">
                  <c:v>43829</c:v>
                </c:pt>
                <c:pt idx="258">
                  <c:v>43829</c:v>
                </c:pt>
                <c:pt idx="259">
                  <c:v>43829</c:v>
                </c:pt>
                <c:pt idx="260">
                  <c:v>43829</c:v>
                </c:pt>
                <c:pt idx="261">
                  <c:v>43830</c:v>
                </c:pt>
                <c:pt idx="262">
                  <c:v>43830</c:v>
                </c:pt>
                <c:pt idx="263">
                  <c:v>43830</c:v>
                </c:pt>
                <c:pt idx="264">
                  <c:v>43835</c:v>
                </c:pt>
                <c:pt idx="265">
                  <c:v>43840</c:v>
                </c:pt>
                <c:pt idx="266">
                  <c:v>43844</c:v>
                </c:pt>
                <c:pt idx="267">
                  <c:v>43850</c:v>
                </c:pt>
                <c:pt idx="268">
                  <c:v>43851</c:v>
                </c:pt>
                <c:pt idx="269">
                  <c:v>43857</c:v>
                </c:pt>
                <c:pt idx="270">
                  <c:v>43857</c:v>
                </c:pt>
                <c:pt idx="271">
                  <c:v>43860</c:v>
                </c:pt>
                <c:pt idx="272">
                  <c:v>43860</c:v>
                </c:pt>
                <c:pt idx="273">
                  <c:v>43864</c:v>
                </c:pt>
                <c:pt idx="274">
                  <c:v>43867</c:v>
                </c:pt>
                <c:pt idx="275">
                  <c:v>43871</c:v>
                </c:pt>
                <c:pt idx="276">
                  <c:v>43879</c:v>
                </c:pt>
                <c:pt idx="277">
                  <c:v>43885</c:v>
                </c:pt>
                <c:pt idx="278">
                  <c:v>43886</c:v>
                </c:pt>
                <c:pt idx="279">
                  <c:v>43887</c:v>
                </c:pt>
                <c:pt idx="280">
                  <c:v>43900</c:v>
                </c:pt>
                <c:pt idx="281">
                  <c:v>43906</c:v>
                </c:pt>
                <c:pt idx="282">
                  <c:v>43907</c:v>
                </c:pt>
                <c:pt idx="283">
                  <c:v>43907</c:v>
                </c:pt>
                <c:pt idx="284">
                  <c:v>43908</c:v>
                </c:pt>
                <c:pt idx="285">
                  <c:v>43914</c:v>
                </c:pt>
                <c:pt idx="286">
                  <c:v>43921</c:v>
                </c:pt>
                <c:pt idx="287">
                  <c:v>43921</c:v>
                </c:pt>
                <c:pt idx="288">
                  <c:v>43921</c:v>
                </c:pt>
                <c:pt idx="289">
                  <c:v>43921</c:v>
                </c:pt>
                <c:pt idx="290">
                  <c:v>43921</c:v>
                </c:pt>
                <c:pt idx="291">
                  <c:v>43921</c:v>
                </c:pt>
                <c:pt idx="292">
                  <c:v>43921</c:v>
                </c:pt>
                <c:pt idx="293">
                  <c:v>43921</c:v>
                </c:pt>
                <c:pt idx="294">
                  <c:v>43921</c:v>
                </c:pt>
                <c:pt idx="295">
                  <c:v>43921</c:v>
                </c:pt>
                <c:pt idx="296">
                  <c:v>43922</c:v>
                </c:pt>
                <c:pt idx="297">
                  <c:v>43922</c:v>
                </c:pt>
                <c:pt idx="298">
                  <c:v>43922</c:v>
                </c:pt>
                <c:pt idx="299">
                  <c:v>43922</c:v>
                </c:pt>
                <c:pt idx="300">
                  <c:v>43922</c:v>
                </c:pt>
                <c:pt idx="301">
                  <c:v>43922</c:v>
                </c:pt>
                <c:pt idx="302">
                  <c:v>43922</c:v>
                </c:pt>
                <c:pt idx="303">
                  <c:v>43922</c:v>
                </c:pt>
                <c:pt idx="304">
                  <c:v>43922</c:v>
                </c:pt>
                <c:pt idx="305">
                  <c:v>43922</c:v>
                </c:pt>
                <c:pt idx="306">
                  <c:v>43923</c:v>
                </c:pt>
                <c:pt idx="307">
                  <c:v>43923</c:v>
                </c:pt>
                <c:pt idx="308">
                  <c:v>43927</c:v>
                </c:pt>
                <c:pt idx="309">
                  <c:v>43927</c:v>
                </c:pt>
                <c:pt idx="310">
                  <c:v>43927</c:v>
                </c:pt>
                <c:pt idx="311">
                  <c:v>43927</c:v>
                </c:pt>
                <c:pt idx="312">
                  <c:v>43927</c:v>
                </c:pt>
                <c:pt idx="313">
                  <c:v>43927</c:v>
                </c:pt>
                <c:pt idx="314">
                  <c:v>43929</c:v>
                </c:pt>
                <c:pt idx="315">
                  <c:v>43930</c:v>
                </c:pt>
                <c:pt idx="316">
                  <c:v>43931</c:v>
                </c:pt>
                <c:pt idx="317">
                  <c:v>43934</c:v>
                </c:pt>
                <c:pt idx="318">
                  <c:v>43934</c:v>
                </c:pt>
                <c:pt idx="319">
                  <c:v>43935</c:v>
                </c:pt>
                <c:pt idx="320">
                  <c:v>43937</c:v>
                </c:pt>
                <c:pt idx="321">
                  <c:v>43937</c:v>
                </c:pt>
                <c:pt idx="322">
                  <c:v>43938</c:v>
                </c:pt>
                <c:pt idx="323">
                  <c:v>43938</c:v>
                </c:pt>
                <c:pt idx="324">
                  <c:v>43938</c:v>
                </c:pt>
                <c:pt idx="325">
                  <c:v>43942</c:v>
                </c:pt>
                <c:pt idx="326">
                  <c:v>43942</c:v>
                </c:pt>
                <c:pt idx="327">
                  <c:v>43942</c:v>
                </c:pt>
                <c:pt idx="328">
                  <c:v>43942</c:v>
                </c:pt>
                <c:pt idx="329" formatCode="[$-409]d\-mmm;@">
                  <c:v>43947</c:v>
                </c:pt>
                <c:pt idx="330" formatCode="[$-409]d\-mmm;@">
                  <c:v>43948</c:v>
                </c:pt>
                <c:pt idx="331" formatCode="[$-409]d\-mmm;@">
                  <c:v>43949</c:v>
                </c:pt>
                <c:pt idx="332" formatCode="[$-409]d\-mmm;@">
                  <c:v>43955</c:v>
                </c:pt>
                <c:pt idx="333" formatCode="[$-409]d\-mmm;@">
                  <c:v>43955</c:v>
                </c:pt>
                <c:pt idx="334" formatCode="[$-409]d\-mmm;@">
                  <c:v>43955</c:v>
                </c:pt>
                <c:pt idx="335" formatCode="[$-409]d\-mmm;@">
                  <c:v>43955</c:v>
                </c:pt>
                <c:pt idx="336" formatCode="[$-409]d\-mmm;@">
                  <c:v>43955</c:v>
                </c:pt>
                <c:pt idx="337" formatCode="[$-409]d\-mmm;@">
                  <c:v>43955</c:v>
                </c:pt>
                <c:pt idx="338" formatCode="[$-409]d\-mmm;@">
                  <c:v>43955</c:v>
                </c:pt>
                <c:pt idx="339" formatCode="[$-409]d\-mmm;@">
                  <c:v>43955</c:v>
                </c:pt>
                <c:pt idx="340" formatCode="[$-409]d\-mmm;@">
                  <c:v>43955</c:v>
                </c:pt>
                <c:pt idx="341" formatCode="[$-409]d\-mmm;@">
                  <c:v>43955</c:v>
                </c:pt>
                <c:pt idx="342" formatCode="[$-409]d\-mmm;@">
                  <c:v>43955</c:v>
                </c:pt>
                <c:pt idx="343" formatCode="[$-409]d\-mmm;@">
                  <c:v>43955</c:v>
                </c:pt>
                <c:pt idx="344" formatCode="[$-409]d\-mmm;@">
                  <c:v>43955</c:v>
                </c:pt>
                <c:pt idx="345" formatCode="[$-409]d\-mmm;@">
                  <c:v>43955</c:v>
                </c:pt>
                <c:pt idx="346" formatCode="[$-409]d\-mmm;@">
                  <c:v>43955</c:v>
                </c:pt>
                <c:pt idx="347" formatCode="[$-409]d\-mmm;@">
                  <c:v>43955</c:v>
                </c:pt>
                <c:pt idx="348" formatCode="[$-409]d\-mmm;@">
                  <c:v>43955</c:v>
                </c:pt>
                <c:pt idx="349" formatCode="[$-409]d\-mmm;@">
                  <c:v>43955</c:v>
                </c:pt>
                <c:pt idx="350" formatCode="[$-409]d\-mmm;@">
                  <c:v>43955</c:v>
                </c:pt>
                <c:pt idx="351" formatCode="[$-409]d\-mmm;@">
                  <c:v>43955</c:v>
                </c:pt>
                <c:pt idx="352" formatCode="[$-409]d\-mmm;@">
                  <c:v>43955</c:v>
                </c:pt>
                <c:pt idx="353" formatCode="[$-409]d\-mmm;@">
                  <c:v>43956</c:v>
                </c:pt>
                <c:pt idx="354" formatCode="[$-409]d\-mmm;@">
                  <c:v>43957</c:v>
                </c:pt>
                <c:pt idx="355" formatCode="[$-409]d\-mmm;@">
                  <c:v>43957</c:v>
                </c:pt>
                <c:pt idx="356" formatCode="[$-409]d\-mmm;@">
                  <c:v>43958</c:v>
                </c:pt>
                <c:pt idx="357" formatCode="[$-409]d\-mmm;@">
                  <c:v>43959</c:v>
                </c:pt>
              </c:numCache>
            </c:numRef>
          </c:cat>
          <c:val>
            <c:numRef>
              <c:f>Sheet1!$C$10:$C$367</c:f>
              <c:numCache>
                <c:formatCode>General</c:formatCode>
                <c:ptCount val="35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54</c:v>
                </c:pt>
                <c:pt idx="46">
                  <c:v>55</c:v>
                </c:pt>
                <c:pt idx="47">
                  <c:v>56</c:v>
                </c:pt>
                <c:pt idx="48">
                  <c:v>57</c:v>
                </c:pt>
                <c:pt idx="49">
                  <c:v>58</c:v>
                </c:pt>
                <c:pt idx="50">
                  <c:v>59</c:v>
                </c:pt>
                <c:pt idx="51">
                  <c:v>60</c:v>
                </c:pt>
                <c:pt idx="52">
                  <c:v>61</c:v>
                </c:pt>
                <c:pt idx="53">
                  <c:v>62</c:v>
                </c:pt>
                <c:pt idx="54">
                  <c:v>63</c:v>
                </c:pt>
                <c:pt idx="55">
                  <c:v>64</c:v>
                </c:pt>
                <c:pt idx="56">
                  <c:v>65</c:v>
                </c:pt>
                <c:pt idx="57">
                  <c:v>66</c:v>
                </c:pt>
                <c:pt idx="58">
                  <c:v>67</c:v>
                </c:pt>
                <c:pt idx="59">
                  <c:v>68</c:v>
                </c:pt>
                <c:pt idx="60">
                  <c:v>69</c:v>
                </c:pt>
                <c:pt idx="61">
                  <c:v>70</c:v>
                </c:pt>
                <c:pt idx="62">
                  <c:v>71</c:v>
                </c:pt>
                <c:pt idx="63">
                  <c:v>72</c:v>
                </c:pt>
                <c:pt idx="64">
                  <c:v>73</c:v>
                </c:pt>
                <c:pt idx="65">
                  <c:v>74</c:v>
                </c:pt>
                <c:pt idx="66">
                  <c:v>75</c:v>
                </c:pt>
                <c:pt idx="67">
                  <c:v>76</c:v>
                </c:pt>
                <c:pt idx="68">
                  <c:v>77</c:v>
                </c:pt>
                <c:pt idx="69">
                  <c:v>78</c:v>
                </c:pt>
                <c:pt idx="70">
                  <c:v>79</c:v>
                </c:pt>
                <c:pt idx="71">
                  <c:v>80</c:v>
                </c:pt>
                <c:pt idx="72">
                  <c:v>81</c:v>
                </c:pt>
                <c:pt idx="73">
                  <c:v>82</c:v>
                </c:pt>
                <c:pt idx="74">
                  <c:v>83</c:v>
                </c:pt>
                <c:pt idx="75">
                  <c:v>84</c:v>
                </c:pt>
                <c:pt idx="76">
                  <c:v>85</c:v>
                </c:pt>
                <c:pt idx="77">
                  <c:v>86</c:v>
                </c:pt>
                <c:pt idx="78">
                  <c:v>87</c:v>
                </c:pt>
                <c:pt idx="79">
                  <c:v>88</c:v>
                </c:pt>
                <c:pt idx="80">
                  <c:v>89</c:v>
                </c:pt>
                <c:pt idx="81">
                  <c:v>90</c:v>
                </c:pt>
                <c:pt idx="82">
                  <c:v>91</c:v>
                </c:pt>
                <c:pt idx="83">
                  <c:v>92</c:v>
                </c:pt>
                <c:pt idx="84">
                  <c:v>93</c:v>
                </c:pt>
                <c:pt idx="85">
                  <c:v>94</c:v>
                </c:pt>
                <c:pt idx="86">
                  <c:v>95</c:v>
                </c:pt>
                <c:pt idx="87">
                  <c:v>96</c:v>
                </c:pt>
                <c:pt idx="88">
                  <c:v>97</c:v>
                </c:pt>
                <c:pt idx="89">
                  <c:v>98</c:v>
                </c:pt>
                <c:pt idx="90">
                  <c:v>99</c:v>
                </c:pt>
                <c:pt idx="91">
                  <c:v>100</c:v>
                </c:pt>
                <c:pt idx="92">
                  <c:v>101</c:v>
                </c:pt>
                <c:pt idx="93">
                  <c:v>102</c:v>
                </c:pt>
                <c:pt idx="94">
                  <c:v>103</c:v>
                </c:pt>
                <c:pt idx="95">
                  <c:v>104</c:v>
                </c:pt>
                <c:pt idx="96">
                  <c:v>105</c:v>
                </c:pt>
                <c:pt idx="97">
                  <c:v>106</c:v>
                </c:pt>
                <c:pt idx="98">
                  <c:v>107</c:v>
                </c:pt>
                <c:pt idx="99">
                  <c:v>108</c:v>
                </c:pt>
                <c:pt idx="100">
                  <c:v>109</c:v>
                </c:pt>
                <c:pt idx="101">
                  <c:v>110</c:v>
                </c:pt>
                <c:pt idx="102">
                  <c:v>111</c:v>
                </c:pt>
                <c:pt idx="103">
                  <c:v>112</c:v>
                </c:pt>
                <c:pt idx="104">
                  <c:v>113</c:v>
                </c:pt>
                <c:pt idx="105">
                  <c:v>114</c:v>
                </c:pt>
                <c:pt idx="106">
                  <c:v>115</c:v>
                </c:pt>
                <c:pt idx="107">
                  <c:v>116</c:v>
                </c:pt>
                <c:pt idx="108">
                  <c:v>117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121</c:v>
                </c:pt>
                <c:pt idx="113">
                  <c:v>122</c:v>
                </c:pt>
                <c:pt idx="114">
                  <c:v>123</c:v>
                </c:pt>
                <c:pt idx="115">
                  <c:v>124</c:v>
                </c:pt>
                <c:pt idx="116">
                  <c:v>125</c:v>
                </c:pt>
                <c:pt idx="117">
                  <c:v>126</c:v>
                </c:pt>
                <c:pt idx="118">
                  <c:v>127</c:v>
                </c:pt>
                <c:pt idx="119">
                  <c:v>128</c:v>
                </c:pt>
                <c:pt idx="120">
                  <c:v>129</c:v>
                </c:pt>
                <c:pt idx="121">
                  <c:v>130</c:v>
                </c:pt>
                <c:pt idx="122">
                  <c:v>131</c:v>
                </c:pt>
                <c:pt idx="123">
                  <c:v>132</c:v>
                </c:pt>
                <c:pt idx="124">
                  <c:v>133</c:v>
                </c:pt>
                <c:pt idx="125">
                  <c:v>134</c:v>
                </c:pt>
                <c:pt idx="126">
                  <c:v>135</c:v>
                </c:pt>
                <c:pt idx="127">
                  <c:v>136</c:v>
                </c:pt>
                <c:pt idx="128">
                  <c:v>137</c:v>
                </c:pt>
                <c:pt idx="129">
                  <c:v>138</c:v>
                </c:pt>
                <c:pt idx="130">
                  <c:v>139</c:v>
                </c:pt>
                <c:pt idx="131">
                  <c:v>140</c:v>
                </c:pt>
                <c:pt idx="132">
                  <c:v>141</c:v>
                </c:pt>
                <c:pt idx="133">
                  <c:v>142</c:v>
                </c:pt>
                <c:pt idx="134">
                  <c:v>143</c:v>
                </c:pt>
                <c:pt idx="135">
                  <c:v>144</c:v>
                </c:pt>
                <c:pt idx="136">
                  <c:v>145</c:v>
                </c:pt>
                <c:pt idx="137">
                  <c:v>146</c:v>
                </c:pt>
                <c:pt idx="138">
                  <c:v>147</c:v>
                </c:pt>
                <c:pt idx="139">
                  <c:v>148</c:v>
                </c:pt>
                <c:pt idx="140">
                  <c:v>149</c:v>
                </c:pt>
                <c:pt idx="141">
                  <c:v>150</c:v>
                </c:pt>
                <c:pt idx="142">
                  <c:v>151</c:v>
                </c:pt>
                <c:pt idx="143">
                  <c:v>152</c:v>
                </c:pt>
                <c:pt idx="144">
                  <c:v>153</c:v>
                </c:pt>
                <c:pt idx="145">
                  <c:v>154</c:v>
                </c:pt>
                <c:pt idx="146">
                  <c:v>155</c:v>
                </c:pt>
                <c:pt idx="147">
                  <c:v>156</c:v>
                </c:pt>
                <c:pt idx="148">
                  <c:v>157</c:v>
                </c:pt>
                <c:pt idx="149">
                  <c:v>158</c:v>
                </c:pt>
                <c:pt idx="150">
                  <c:v>159</c:v>
                </c:pt>
                <c:pt idx="151">
                  <c:v>160</c:v>
                </c:pt>
                <c:pt idx="152">
                  <c:v>161</c:v>
                </c:pt>
                <c:pt idx="153">
                  <c:v>162</c:v>
                </c:pt>
                <c:pt idx="154">
                  <c:v>163</c:v>
                </c:pt>
                <c:pt idx="155">
                  <c:v>164</c:v>
                </c:pt>
                <c:pt idx="156">
                  <c:v>165</c:v>
                </c:pt>
                <c:pt idx="157">
                  <c:v>166</c:v>
                </c:pt>
                <c:pt idx="158">
                  <c:v>167</c:v>
                </c:pt>
                <c:pt idx="159">
                  <c:v>168</c:v>
                </c:pt>
                <c:pt idx="160">
                  <c:v>169</c:v>
                </c:pt>
                <c:pt idx="161">
                  <c:v>170</c:v>
                </c:pt>
                <c:pt idx="162">
                  <c:v>171</c:v>
                </c:pt>
                <c:pt idx="163">
                  <c:v>172</c:v>
                </c:pt>
                <c:pt idx="164">
                  <c:v>173</c:v>
                </c:pt>
                <c:pt idx="165">
                  <c:v>174</c:v>
                </c:pt>
                <c:pt idx="166">
                  <c:v>175</c:v>
                </c:pt>
                <c:pt idx="167">
                  <c:v>176</c:v>
                </c:pt>
                <c:pt idx="168">
                  <c:v>177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185</c:v>
                </c:pt>
                <c:pt idx="177">
                  <c:v>186</c:v>
                </c:pt>
                <c:pt idx="178">
                  <c:v>187</c:v>
                </c:pt>
                <c:pt idx="179">
                  <c:v>188</c:v>
                </c:pt>
                <c:pt idx="180">
                  <c:v>189</c:v>
                </c:pt>
                <c:pt idx="181">
                  <c:v>190</c:v>
                </c:pt>
                <c:pt idx="182">
                  <c:v>191</c:v>
                </c:pt>
                <c:pt idx="183">
                  <c:v>192</c:v>
                </c:pt>
                <c:pt idx="184">
                  <c:v>193</c:v>
                </c:pt>
                <c:pt idx="185">
                  <c:v>194</c:v>
                </c:pt>
                <c:pt idx="186">
                  <c:v>195</c:v>
                </c:pt>
                <c:pt idx="187">
                  <c:v>196</c:v>
                </c:pt>
                <c:pt idx="188">
                  <c:v>197</c:v>
                </c:pt>
                <c:pt idx="189">
                  <c:v>198</c:v>
                </c:pt>
                <c:pt idx="190">
                  <c:v>199</c:v>
                </c:pt>
                <c:pt idx="191">
                  <c:v>200</c:v>
                </c:pt>
                <c:pt idx="192">
                  <c:v>201</c:v>
                </c:pt>
                <c:pt idx="193">
                  <c:v>202</c:v>
                </c:pt>
                <c:pt idx="194">
                  <c:v>203</c:v>
                </c:pt>
                <c:pt idx="195">
                  <c:v>204</c:v>
                </c:pt>
                <c:pt idx="196">
                  <c:v>205</c:v>
                </c:pt>
                <c:pt idx="197">
                  <c:v>206</c:v>
                </c:pt>
                <c:pt idx="198">
                  <c:v>207</c:v>
                </c:pt>
                <c:pt idx="199">
                  <c:v>208</c:v>
                </c:pt>
                <c:pt idx="200">
                  <c:v>209</c:v>
                </c:pt>
                <c:pt idx="201">
                  <c:v>210</c:v>
                </c:pt>
                <c:pt idx="202">
                  <c:v>211</c:v>
                </c:pt>
                <c:pt idx="203">
                  <c:v>212</c:v>
                </c:pt>
                <c:pt idx="204">
                  <c:v>213</c:v>
                </c:pt>
                <c:pt idx="205">
                  <c:v>214</c:v>
                </c:pt>
                <c:pt idx="206">
                  <c:v>215</c:v>
                </c:pt>
                <c:pt idx="207">
                  <c:v>216</c:v>
                </c:pt>
                <c:pt idx="208">
                  <c:v>217</c:v>
                </c:pt>
                <c:pt idx="209">
                  <c:v>218</c:v>
                </c:pt>
                <c:pt idx="210">
                  <c:v>219</c:v>
                </c:pt>
                <c:pt idx="211">
                  <c:v>220</c:v>
                </c:pt>
                <c:pt idx="212">
                  <c:v>221</c:v>
                </c:pt>
                <c:pt idx="213">
                  <c:v>222</c:v>
                </c:pt>
                <c:pt idx="214">
                  <c:v>223</c:v>
                </c:pt>
                <c:pt idx="215">
                  <c:v>224</c:v>
                </c:pt>
                <c:pt idx="216">
                  <c:v>225</c:v>
                </c:pt>
                <c:pt idx="217">
                  <c:v>226</c:v>
                </c:pt>
                <c:pt idx="218">
                  <c:v>227</c:v>
                </c:pt>
                <c:pt idx="219">
                  <c:v>228</c:v>
                </c:pt>
                <c:pt idx="220">
                  <c:v>229</c:v>
                </c:pt>
                <c:pt idx="221">
                  <c:v>230</c:v>
                </c:pt>
                <c:pt idx="222">
                  <c:v>231</c:v>
                </c:pt>
                <c:pt idx="223">
                  <c:v>232</c:v>
                </c:pt>
                <c:pt idx="224">
                  <c:v>233</c:v>
                </c:pt>
                <c:pt idx="225">
                  <c:v>234</c:v>
                </c:pt>
                <c:pt idx="226">
                  <c:v>235</c:v>
                </c:pt>
                <c:pt idx="227">
                  <c:v>236</c:v>
                </c:pt>
                <c:pt idx="228">
                  <c:v>237</c:v>
                </c:pt>
                <c:pt idx="229">
                  <c:v>238</c:v>
                </c:pt>
                <c:pt idx="230">
                  <c:v>239</c:v>
                </c:pt>
                <c:pt idx="231">
                  <c:v>240</c:v>
                </c:pt>
                <c:pt idx="232">
                  <c:v>241</c:v>
                </c:pt>
                <c:pt idx="233">
                  <c:v>242</c:v>
                </c:pt>
                <c:pt idx="234">
                  <c:v>243</c:v>
                </c:pt>
                <c:pt idx="235">
                  <c:v>244</c:v>
                </c:pt>
                <c:pt idx="236">
                  <c:v>245</c:v>
                </c:pt>
                <c:pt idx="237">
                  <c:v>246</c:v>
                </c:pt>
                <c:pt idx="238">
                  <c:v>247</c:v>
                </c:pt>
                <c:pt idx="239">
                  <c:v>243</c:v>
                </c:pt>
                <c:pt idx="240">
                  <c:v>249</c:v>
                </c:pt>
                <c:pt idx="241">
                  <c:v>250</c:v>
                </c:pt>
                <c:pt idx="242">
                  <c:v>251</c:v>
                </c:pt>
                <c:pt idx="243">
                  <c:v>252</c:v>
                </c:pt>
                <c:pt idx="244">
                  <c:v>253</c:v>
                </c:pt>
                <c:pt idx="245">
                  <c:v>254</c:v>
                </c:pt>
                <c:pt idx="246">
                  <c:v>255</c:v>
                </c:pt>
                <c:pt idx="247">
                  <c:v>256</c:v>
                </c:pt>
                <c:pt idx="248">
                  <c:v>257</c:v>
                </c:pt>
                <c:pt idx="249">
                  <c:v>258</c:v>
                </c:pt>
                <c:pt idx="250">
                  <c:v>259</c:v>
                </c:pt>
                <c:pt idx="251">
                  <c:v>260</c:v>
                </c:pt>
                <c:pt idx="252">
                  <c:v>261</c:v>
                </c:pt>
                <c:pt idx="253">
                  <c:v>262</c:v>
                </c:pt>
                <c:pt idx="254">
                  <c:v>263</c:v>
                </c:pt>
                <c:pt idx="255">
                  <c:v>264</c:v>
                </c:pt>
                <c:pt idx="256">
                  <c:v>264</c:v>
                </c:pt>
                <c:pt idx="257">
                  <c:v>265</c:v>
                </c:pt>
                <c:pt idx="258">
                  <c:v>266</c:v>
                </c:pt>
                <c:pt idx="259">
                  <c:v>267</c:v>
                </c:pt>
                <c:pt idx="260">
                  <c:v>268</c:v>
                </c:pt>
                <c:pt idx="261">
                  <c:v>269</c:v>
                </c:pt>
                <c:pt idx="262">
                  <c:v>270</c:v>
                </c:pt>
                <c:pt idx="263">
                  <c:v>271</c:v>
                </c:pt>
                <c:pt idx="264">
                  <c:v>272</c:v>
                </c:pt>
                <c:pt idx="265">
                  <c:v>273</c:v>
                </c:pt>
                <c:pt idx="266">
                  <c:v>274</c:v>
                </c:pt>
                <c:pt idx="267">
                  <c:v>275</c:v>
                </c:pt>
                <c:pt idx="268">
                  <c:v>276</c:v>
                </c:pt>
                <c:pt idx="269">
                  <c:v>277</c:v>
                </c:pt>
                <c:pt idx="270">
                  <c:v>278</c:v>
                </c:pt>
                <c:pt idx="271">
                  <c:v>279</c:v>
                </c:pt>
                <c:pt idx="272">
                  <c:v>280</c:v>
                </c:pt>
                <c:pt idx="273">
                  <c:v>281</c:v>
                </c:pt>
                <c:pt idx="274">
                  <c:v>282</c:v>
                </c:pt>
                <c:pt idx="275">
                  <c:v>283</c:v>
                </c:pt>
                <c:pt idx="276">
                  <c:v>284</c:v>
                </c:pt>
                <c:pt idx="277">
                  <c:v>285</c:v>
                </c:pt>
                <c:pt idx="278">
                  <c:v>286</c:v>
                </c:pt>
                <c:pt idx="279">
                  <c:v>287</c:v>
                </c:pt>
                <c:pt idx="280">
                  <c:v>288</c:v>
                </c:pt>
                <c:pt idx="281">
                  <c:v>289</c:v>
                </c:pt>
                <c:pt idx="282">
                  <c:v>290</c:v>
                </c:pt>
                <c:pt idx="283">
                  <c:v>291</c:v>
                </c:pt>
                <c:pt idx="284">
                  <c:v>292</c:v>
                </c:pt>
                <c:pt idx="285">
                  <c:v>293</c:v>
                </c:pt>
                <c:pt idx="286">
                  <c:v>294</c:v>
                </c:pt>
                <c:pt idx="287">
                  <c:v>295</c:v>
                </c:pt>
                <c:pt idx="288">
                  <c:v>296</c:v>
                </c:pt>
                <c:pt idx="289">
                  <c:v>297</c:v>
                </c:pt>
                <c:pt idx="290">
                  <c:v>298</c:v>
                </c:pt>
                <c:pt idx="291">
                  <c:v>299</c:v>
                </c:pt>
                <c:pt idx="292">
                  <c:v>300</c:v>
                </c:pt>
                <c:pt idx="293">
                  <c:v>301</c:v>
                </c:pt>
                <c:pt idx="294">
                  <c:v>302</c:v>
                </c:pt>
                <c:pt idx="295">
                  <c:v>303</c:v>
                </c:pt>
                <c:pt idx="296">
                  <c:v>304</c:v>
                </c:pt>
                <c:pt idx="297">
                  <c:v>305</c:v>
                </c:pt>
                <c:pt idx="298">
                  <c:v>306</c:v>
                </c:pt>
                <c:pt idx="299">
                  <c:v>307</c:v>
                </c:pt>
                <c:pt idx="300">
                  <c:v>308</c:v>
                </c:pt>
                <c:pt idx="301">
                  <c:v>309</c:v>
                </c:pt>
                <c:pt idx="302">
                  <c:v>310</c:v>
                </c:pt>
                <c:pt idx="303">
                  <c:v>311</c:v>
                </c:pt>
                <c:pt idx="304">
                  <c:v>312</c:v>
                </c:pt>
                <c:pt idx="305">
                  <c:v>313</c:v>
                </c:pt>
                <c:pt idx="306">
                  <c:v>314</c:v>
                </c:pt>
                <c:pt idx="307">
                  <c:v>315</c:v>
                </c:pt>
                <c:pt idx="308">
                  <c:v>316</c:v>
                </c:pt>
                <c:pt idx="309">
                  <c:v>317</c:v>
                </c:pt>
                <c:pt idx="310">
                  <c:v>318</c:v>
                </c:pt>
                <c:pt idx="311">
                  <c:v>319</c:v>
                </c:pt>
                <c:pt idx="312">
                  <c:v>320</c:v>
                </c:pt>
                <c:pt idx="313">
                  <c:v>321</c:v>
                </c:pt>
                <c:pt idx="314">
                  <c:v>322</c:v>
                </c:pt>
                <c:pt idx="315">
                  <c:v>323</c:v>
                </c:pt>
                <c:pt idx="316">
                  <c:v>324</c:v>
                </c:pt>
                <c:pt idx="317">
                  <c:v>325</c:v>
                </c:pt>
                <c:pt idx="318">
                  <c:v>326</c:v>
                </c:pt>
                <c:pt idx="319">
                  <c:v>327</c:v>
                </c:pt>
                <c:pt idx="320">
                  <c:v>328</c:v>
                </c:pt>
                <c:pt idx="321">
                  <c:v>329</c:v>
                </c:pt>
                <c:pt idx="322">
                  <c:v>330</c:v>
                </c:pt>
                <c:pt idx="323">
                  <c:v>331</c:v>
                </c:pt>
                <c:pt idx="324">
                  <c:v>332</c:v>
                </c:pt>
                <c:pt idx="325">
                  <c:v>333</c:v>
                </c:pt>
                <c:pt idx="326">
                  <c:v>334</c:v>
                </c:pt>
                <c:pt idx="327">
                  <c:v>335</c:v>
                </c:pt>
                <c:pt idx="328">
                  <c:v>336</c:v>
                </c:pt>
                <c:pt idx="329">
                  <c:v>337</c:v>
                </c:pt>
                <c:pt idx="330">
                  <c:v>338</c:v>
                </c:pt>
                <c:pt idx="331">
                  <c:v>339</c:v>
                </c:pt>
                <c:pt idx="332">
                  <c:v>340</c:v>
                </c:pt>
                <c:pt idx="333">
                  <c:v>341</c:v>
                </c:pt>
                <c:pt idx="334">
                  <c:v>342</c:v>
                </c:pt>
                <c:pt idx="335">
                  <c:v>343</c:v>
                </c:pt>
                <c:pt idx="336">
                  <c:v>344</c:v>
                </c:pt>
                <c:pt idx="337">
                  <c:v>345</c:v>
                </c:pt>
                <c:pt idx="338">
                  <c:v>346</c:v>
                </c:pt>
                <c:pt idx="339">
                  <c:v>347</c:v>
                </c:pt>
                <c:pt idx="340">
                  <c:v>348</c:v>
                </c:pt>
                <c:pt idx="341">
                  <c:v>349</c:v>
                </c:pt>
                <c:pt idx="342">
                  <c:v>350</c:v>
                </c:pt>
                <c:pt idx="343">
                  <c:v>351</c:v>
                </c:pt>
                <c:pt idx="344">
                  <c:v>352</c:v>
                </c:pt>
                <c:pt idx="345">
                  <c:v>353</c:v>
                </c:pt>
                <c:pt idx="346">
                  <c:v>354</c:v>
                </c:pt>
                <c:pt idx="347">
                  <c:v>355</c:v>
                </c:pt>
                <c:pt idx="348">
                  <c:v>356</c:v>
                </c:pt>
                <c:pt idx="349">
                  <c:v>357</c:v>
                </c:pt>
                <c:pt idx="350">
                  <c:v>358</c:v>
                </c:pt>
                <c:pt idx="351">
                  <c:v>359</c:v>
                </c:pt>
                <c:pt idx="352">
                  <c:v>360</c:v>
                </c:pt>
                <c:pt idx="353">
                  <c:v>361</c:v>
                </c:pt>
                <c:pt idx="354">
                  <c:v>362</c:v>
                </c:pt>
                <c:pt idx="355">
                  <c:v>363</c:v>
                </c:pt>
                <c:pt idx="356">
                  <c:v>364</c:v>
                </c:pt>
                <c:pt idx="357">
                  <c:v>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A7-6446-8A5B-F74C7B05C3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55675504"/>
        <c:axId val="2055677184"/>
      </c:lineChart>
      <c:dateAx>
        <c:axId val="2055675504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2055677184"/>
        <c:crosses val="autoZero"/>
        <c:auto val="1"/>
        <c:lblOffset val="100"/>
        <c:baseTimeUnit val="days"/>
        <c:majorUnit val="6"/>
        <c:majorTimeUnit val="months"/>
      </c:dateAx>
      <c:valAx>
        <c:axId val="205567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567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Sheet5!$F$1</c:f>
              <c:strCache>
                <c:ptCount val="1"/>
                <c:pt idx="0">
                  <c:v>% participation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A-AF49-B829-3572AF215B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A-AF49-B829-3572AF215B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A-AF49-B829-3572AF215B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AA-AF49-B829-3572AF215B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AA-AF49-B829-3572AF215B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AA-AF49-B829-3572AF215B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AA-AF49-B829-3572AF215B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AA-AF49-B829-3572AF215B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AA-AF49-B829-3572AF215B7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BAA-AF49-B829-3572AF215B79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BAA-AF49-B829-3572AF215B7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BAA-AF49-B829-3572AF215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Sheet5!$E$2:$E$11</c:f>
              <c:strCache>
                <c:ptCount val="10"/>
                <c:pt idx="0">
                  <c:v>BR</c:v>
                </c:pt>
                <c:pt idx="1">
                  <c:v>US</c:v>
                </c:pt>
                <c:pt idx="2">
                  <c:v>IT</c:v>
                </c:pt>
                <c:pt idx="3">
                  <c:v>DE</c:v>
                </c:pt>
                <c:pt idx="4">
                  <c:v>UK</c:v>
                </c:pt>
                <c:pt idx="5">
                  <c:v>JP</c:v>
                </c:pt>
                <c:pt idx="6">
                  <c:v>NL</c:v>
                </c:pt>
                <c:pt idx="7">
                  <c:v>CA</c:v>
                </c:pt>
                <c:pt idx="8">
                  <c:v>RU</c:v>
                </c:pt>
                <c:pt idx="9">
                  <c:v>Other</c:v>
                </c:pt>
              </c:strCache>
            </c:strRef>
          </c:cat>
          <c:val>
            <c:numRef>
              <c:f>Sheet5!$F$2:$F$11</c:f>
              <c:numCache>
                <c:formatCode>General</c:formatCode>
                <c:ptCount val="10"/>
                <c:pt idx="0">
                  <c:v>26.966292134831459</c:v>
                </c:pt>
                <c:pt idx="1">
                  <c:v>14.887640449438203</c:v>
                </c:pt>
                <c:pt idx="2">
                  <c:v>4.4943820224719104</c:v>
                </c:pt>
                <c:pt idx="3">
                  <c:v>3.3707865168539324</c:v>
                </c:pt>
                <c:pt idx="4">
                  <c:v>3.3707865168539324</c:v>
                </c:pt>
                <c:pt idx="5">
                  <c:v>3.089887640449438</c:v>
                </c:pt>
                <c:pt idx="6">
                  <c:v>3.089887640449438</c:v>
                </c:pt>
                <c:pt idx="7">
                  <c:v>2.2471910112359552</c:v>
                </c:pt>
                <c:pt idx="8">
                  <c:v>1.9662921348314606</c:v>
                </c:pt>
                <c:pt idx="9">
                  <c:v>38.764044943820153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AA-AF49-B829-3572AF215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11/05/2020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1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9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0435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113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B0B26C97-7573-5143-B2CA-09A1F88069F9}" type="slidenum">
              <a:rPr lang="en-GB" altLang="en-US">
                <a:latin typeface="Calibri" charset="0"/>
              </a:rPr>
              <a:pPr/>
              <a:t>29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77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853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summary of the following three slides. (Depending on the audience, you can use this one slide, OR the other three, and don’t need all four slides.)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635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EA1FBA3-4F90-C64A-83D0-707C772FADD4}" type="slidenum">
              <a:rPr lang="en-GB" altLang="en-US">
                <a:latin typeface="Calibri" charset="0"/>
              </a:rPr>
              <a:pPr/>
              <a:t>8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3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546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10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3230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5926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23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2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19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4449460"/>
            <a:ext cx="11109600" cy="425181"/>
          </a:xfrm>
        </p:spPr>
        <p:txBody>
          <a:bodyPr wrap="square">
            <a:spAutoFit/>
          </a:bodyPr>
          <a:lstStyle>
            <a:lvl1pPr algn="ctr"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3847661"/>
            <a:ext cx="11109600" cy="503215"/>
          </a:xfrm>
        </p:spPr>
        <p:txBody>
          <a:bodyPr/>
          <a:lstStyle>
            <a:lvl1pPr algn="ctr">
              <a:lnSpc>
                <a:spcPct val="109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A03C4E-4B14-5748-8082-CF29EC52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53" y="1591941"/>
            <a:ext cx="9212251" cy="2287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AB4B85-C146-9443-B9A7-06F8548D3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4653" y="1591941"/>
            <a:ext cx="9212251" cy="22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1112409"/>
          </a:xfrm>
        </p:spPr>
        <p:txBody>
          <a:bodyPr rIns="0"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CDEF37-006E-254D-A210-0434C0C6BB13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7B6A5FC-A416-9F4E-B9E2-24F68C3786C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00" y="1561539"/>
            <a:ext cx="5484674" cy="37942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6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–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28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15000"/>
              </a:lnSpc>
              <a:buNone/>
              <a:defRPr sz="1800" spc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28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15000"/>
              </a:lnSpc>
              <a:buNone/>
              <a:defRPr sz="1800" spc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2800" spc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15000"/>
              </a:lnSpc>
              <a:buNone/>
              <a:defRPr sz="1800" spc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28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15000"/>
              </a:lnSpc>
              <a:buNone/>
              <a:defRPr sz="1800" spc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2834A66-9ED4-4C45-923A-E517812884FA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8760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600"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49E1E4A-834C-074E-9FF0-961A1F8067B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22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BBEADCF-3C5A-694F-B0C0-373DD45754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49E1E4A-834C-074E-9FF0-961A1F8067B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93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3DBE98B-FE50-F04F-823B-E4424AE1859F}"/>
              </a:ext>
            </a:extLst>
          </p:cNvPr>
          <p:cNvSpPr txBox="1">
            <a:spLocks/>
          </p:cNvSpPr>
          <p:nvPr/>
        </p:nvSpPr>
        <p:spPr>
          <a:xfrm>
            <a:off x="540000" y="2281238"/>
            <a:ext cx="9001125" cy="9299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Thank you.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B3629A0-1FAA-2946-AC93-9905CFBF9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85938"/>
            <a:ext cx="4097551" cy="962525"/>
          </a:xfrm>
        </p:spPr>
        <p:txBody>
          <a:bodyPr/>
          <a:lstStyle>
            <a:lvl1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A1994E8F-A5A0-5F49-AAA6-5D6FD39E2E74}"/>
              </a:ext>
            </a:extLst>
          </p:cNvPr>
          <p:cNvSpPr txBox="1">
            <a:spLocks/>
          </p:cNvSpPr>
          <p:nvPr/>
        </p:nvSpPr>
        <p:spPr>
          <a:xfrm>
            <a:off x="540000" y="6179971"/>
            <a:ext cx="1812925" cy="525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manrs.org</a:t>
            </a:r>
            <a:endParaRPr lang="en-GB" sz="1600" dirty="0">
              <a:latin typeface="+mn-lt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2E463AE-0311-6748-B929-2F310DF18F01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9299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Thank you.</a:t>
            </a:r>
          </a:p>
        </p:txBody>
      </p:sp>
      <p:sp>
        <p:nvSpPr>
          <p:cNvPr id="8" name="Text Placeholder 65">
            <a:extLst>
              <a:ext uri="{FF2B5EF4-FFF2-40B4-BE49-F238E27FC236}">
                <a16:creationId xmlns:a16="http://schemas.microsoft.com/office/drawing/2014/main" id="{8096134B-9459-AA47-A616-005338C9ACFF}"/>
              </a:ext>
            </a:extLst>
          </p:cNvPr>
          <p:cNvSpPr txBox="1">
            <a:spLocks/>
          </p:cNvSpPr>
          <p:nvPr userDrawn="1"/>
        </p:nvSpPr>
        <p:spPr>
          <a:xfrm>
            <a:off x="540000" y="6179971"/>
            <a:ext cx="1812925" cy="525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manrs.org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4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involv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F3DBE98B-FE50-F04F-823B-E4424AE1859F}"/>
              </a:ext>
            </a:extLst>
          </p:cNvPr>
          <p:cNvSpPr txBox="1">
            <a:spLocks/>
          </p:cNvSpPr>
          <p:nvPr/>
        </p:nvSpPr>
        <p:spPr>
          <a:xfrm>
            <a:off x="540000" y="2281238"/>
            <a:ext cx="9001125" cy="9317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Get involved.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B3629A0-1FAA-2946-AC93-9905CFBF9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85938"/>
            <a:ext cx="4097551" cy="962525"/>
          </a:xfrm>
        </p:spPr>
        <p:txBody>
          <a:bodyPr/>
          <a:lstStyle>
            <a:lvl1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spcAft>
                <a:spcPts val="600"/>
              </a:spcAft>
              <a:buFont typeface="Arial" charset="0"/>
              <a:buNone/>
              <a:defRPr sz="15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A1994E8F-A5A0-5F49-AAA6-5D6FD39E2E74}"/>
              </a:ext>
            </a:extLst>
          </p:cNvPr>
          <p:cNvSpPr txBox="1">
            <a:spLocks/>
          </p:cNvSpPr>
          <p:nvPr/>
        </p:nvSpPr>
        <p:spPr>
          <a:xfrm>
            <a:off x="540000" y="6179971"/>
            <a:ext cx="1812925" cy="525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manrs.org</a:t>
            </a:r>
            <a:endParaRPr lang="en-GB" sz="1600" dirty="0">
              <a:latin typeface="+mn-lt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54615A6-0BC5-5F41-A301-A528D3C4AAF8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9317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Get involved.</a:t>
            </a:r>
          </a:p>
        </p:txBody>
      </p:sp>
      <p:sp>
        <p:nvSpPr>
          <p:cNvPr id="8" name="Text Placeholder 65">
            <a:extLst>
              <a:ext uri="{FF2B5EF4-FFF2-40B4-BE49-F238E27FC236}">
                <a16:creationId xmlns:a16="http://schemas.microsoft.com/office/drawing/2014/main" id="{03EAA165-F31F-DA43-A712-79B82AA296D5}"/>
              </a:ext>
            </a:extLst>
          </p:cNvPr>
          <p:cNvSpPr txBox="1">
            <a:spLocks/>
          </p:cNvSpPr>
          <p:nvPr userDrawn="1"/>
        </p:nvSpPr>
        <p:spPr>
          <a:xfrm>
            <a:off x="540000" y="6179971"/>
            <a:ext cx="1812925" cy="5256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err="1">
                <a:latin typeface="+mn-lt"/>
              </a:rPr>
              <a:t>manrs.org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5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9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8C28-80DD-0A41-A6E8-2937813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BD2D4-F251-1844-ACC6-361EF8418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B560-9A1E-F54C-9E67-A2A5BD4A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8EA0A-46F8-1447-AD30-56ECBD6874FF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749B1-B010-9C4F-999E-9AF973BE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4A46-E1CA-B44B-A225-6894F295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02E5-F025-E348-8A64-9F80C7B5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ub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A421FA-A9A6-244D-AF92-34B23A363E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257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9B119F-CE44-DD48-BC49-893091F2E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19712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  <a:latin typeface="+mn-lt"/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D6DCA-FBDB-004A-B583-E53F842E1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7"/>
          <a:stretch/>
        </p:blipFill>
        <p:spPr>
          <a:xfrm>
            <a:off x="533250" y="6074364"/>
            <a:ext cx="398841" cy="4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sub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19712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  <a:latin typeface="+mn-lt"/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636301D7-52E9-B04A-9E1F-BEF4F06DF3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257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47CC902-F36B-694F-8354-9FC1AE02AC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7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sub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19712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  <a:latin typeface="+mn-lt"/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1EA9933B-BFF2-4F42-9CD2-38E53FCC66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257669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ED8055-E032-DA45-8833-5E154B4B7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468" y="4279119"/>
            <a:ext cx="10674163" cy="127042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/statement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bg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3678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em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bg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0074F2-1090-0744-858A-D1BB34EE7CED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960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ement neutr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4885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EE1D23A-55C4-7542-8A1B-C225D7430AAE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A4919E-257E-3E4C-A7BC-E72C38256D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9999" y="1561539"/>
            <a:ext cx="11121775" cy="3794231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2400">
                <a:latin typeface="+mn-lt"/>
              </a:defRPr>
            </a:lvl3pPr>
            <a:lvl4pPr marL="322725" indent="0">
              <a:buFont typeface="Arial" panose="020B0604020202020204" pitchFamily="34" charset="0"/>
              <a:buNone/>
              <a:defRPr sz="2400">
                <a:latin typeface="+mn-lt"/>
              </a:defRPr>
            </a:lvl4pPr>
            <a:lvl5pPr marL="917625" indent="-342900"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48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61E0F2E-4DC0-BB41-853A-E92710F05ADB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33BE1-6811-6B49-A06C-D7586D344D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999" y="1561539"/>
            <a:ext cx="5462197" cy="34718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2A25F25-D63E-4049-8ABF-087ACC05BA7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0183" y="1561539"/>
            <a:ext cx="5462197" cy="34718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0" indent="0">
              <a:buNone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55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4"/>
            <a:r>
              <a:rPr lang="en-US" noProof="0" dirty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942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5" r:id="rId16"/>
    <p:sldLayoutId id="2147483796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600" b="0" i="0" kern="1200" spc="2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defRPr sz="2400" kern="1200" spc="2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42900" indent="-3429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 spc="2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342900" indent="-3429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SzPct val="72000"/>
        <a:buFont typeface="Arial" panose="020B0604020202020204" pitchFamily="34" charset="0"/>
        <a:buChar char="•"/>
        <a:defRPr sz="2400" kern="1200" spc="2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322725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90000"/>
        <a:buFont typeface=".AppleSystemUIFont" charset="0"/>
        <a:buNone/>
        <a:defRPr sz="2400" kern="1200" spc="2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17625" indent="-342900" algn="l" rtl="0" eaLnBrk="1" fontAlgn="base" hangingPunct="1">
        <a:lnSpc>
          <a:spcPct val="100000"/>
        </a:lnSpc>
        <a:spcBef>
          <a:spcPct val="0"/>
        </a:spcBef>
        <a:spcAft>
          <a:spcPts val="1500"/>
        </a:spcAft>
        <a:buSzPct val="75000"/>
        <a:buFont typeface="Arial" panose="020B0604020202020204" pitchFamily="34" charset="0"/>
        <a:buChar char="•"/>
        <a:defRPr sz="2000" kern="1200" spc="2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bgpstream.com/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manrs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782487"/>
          </a:xfrm>
        </p:spPr>
        <p:txBody>
          <a:bodyPr/>
          <a:lstStyle/>
          <a:p>
            <a:r>
              <a:rPr lang="en-US" sz="4400" dirty="0"/>
              <a:t>Improving routing security through concerted action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chemeClr val="bg1"/>
                </a:solidFill>
              </a:rPr>
              <a:pPr/>
              <a:t>1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6BBEC-F14A-6C4F-BBD9-483F025A2E2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GB" dirty="0">
              <a:latin typeface="+mn-lt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E3A5717-416B-F746-9EB4-210753D97148}"/>
              </a:ext>
            </a:extLst>
          </p:cNvPr>
          <p:cNvSpPr txBox="1">
            <a:spLocks/>
          </p:cNvSpPr>
          <p:nvPr/>
        </p:nvSpPr>
        <p:spPr>
          <a:xfrm>
            <a:off x="6869799" y="5402358"/>
            <a:ext cx="4097551" cy="90212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Andrei </a:t>
            </a:r>
            <a:r>
              <a:rPr lang="en-GB" dirty="0" err="1">
                <a:solidFill>
                  <a:schemeClr val="bg1"/>
                </a:solidFill>
              </a:rPr>
              <a:t>Robachevsky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robachevsky@isoc.org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26452-571E-2E44-967B-709687F91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RIPE 80, May 12,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4400" dirty="0"/>
              <a:t>MANRS – increasing adoption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chemeClr val="bg1"/>
                </a:solidFill>
              </a:rPr>
              <a:pPr/>
              <a:t>10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6BBEC-F14A-6C4F-BBD9-483F025A2E2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GB" dirty="0"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7844D-D69D-7843-83A4-5950206CE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065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4BE8F9-30B0-0945-88EB-FCA3AC23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– who can make an impact?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C4D67-F000-5549-8B06-EE1ABE57DD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13706" y="6512724"/>
            <a:ext cx="2743200" cy="173037"/>
          </a:xfrm>
        </p:spPr>
        <p:txBody>
          <a:bodyPr/>
          <a:lstStyle/>
          <a:p>
            <a:fld id="{F49E1E4A-834C-074E-9FF0-961A1F8067B6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49FCD5-2828-9E47-8FAB-978C5D08B07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Enterprise and access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Transit providers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IXPs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CDNs and Cloud providers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D43B47-E8DD-DE45-BDF5-6DD52C5D67D3}"/>
              </a:ext>
            </a:extLst>
          </p:cNvPr>
          <p:cNvSpPr/>
          <p:nvPr/>
        </p:nvSpPr>
        <p:spPr>
          <a:xfrm>
            <a:off x="8184644" y="2302565"/>
            <a:ext cx="2252869" cy="22528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IX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EF831-B53F-D54C-8597-1D739F7023CA}"/>
              </a:ext>
            </a:extLst>
          </p:cNvPr>
          <p:cNvSpPr/>
          <p:nvPr/>
        </p:nvSpPr>
        <p:spPr>
          <a:xfrm>
            <a:off x="9713706" y="5025439"/>
            <a:ext cx="2239617" cy="145277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Cloud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4472E3C-0459-6F49-81D3-E666078361DE}"/>
              </a:ext>
            </a:extLst>
          </p:cNvPr>
          <p:cNvSpPr/>
          <p:nvPr/>
        </p:nvSpPr>
        <p:spPr>
          <a:xfrm>
            <a:off x="5940679" y="2547730"/>
            <a:ext cx="2054087" cy="176253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70810-A518-4542-A3B4-07D3931C4FEE}"/>
              </a:ext>
            </a:extLst>
          </p:cNvPr>
          <p:cNvSpPr/>
          <p:nvPr/>
        </p:nvSpPr>
        <p:spPr>
          <a:xfrm>
            <a:off x="6338243" y="5118205"/>
            <a:ext cx="1258957" cy="1267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587431-E759-F744-AEF0-67004FDAEDB8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 flipV="1">
            <a:off x="7597200" y="5751824"/>
            <a:ext cx="2123453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7A8093-7CF1-EC4C-B864-6B3B7C1CDC26}"/>
              </a:ext>
            </a:extLst>
          </p:cNvPr>
          <p:cNvCxnSpPr>
            <a:cxnSpLocks/>
            <a:stCxn id="6" idx="5"/>
            <a:endCxn id="7" idx="3"/>
          </p:cNvCxnSpPr>
          <p:nvPr/>
        </p:nvCxnSpPr>
        <p:spPr>
          <a:xfrm>
            <a:off x="10107588" y="4225509"/>
            <a:ext cx="725927" cy="8829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FED413-1AFE-254A-8ED2-6C0AF0B135C2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flipV="1">
            <a:off x="6967722" y="4310269"/>
            <a:ext cx="1" cy="8079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514E86-8C7B-B644-8466-F0BE742CECAB}"/>
              </a:ext>
            </a:extLst>
          </p:cNvPr>
          <p:cNvCxnSpPr>
            <a:cxnSpLocks/>
            <a:stCxn id="8" idx="5"/>
            <a:endCxn id="6" idx="2"/>
          </p:cNvCxnSpPr>
          <p:nvPr/>
        </p:nvCxnSpPr>
        <p:spPr>
          <a:xfrm>
            <a:off x="7481244" y="3429000"/>
            <a:ext cx="70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43EA08-E8A4-4B41-9ADC-D03EC96B41F5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7541304" y="4225509"/>
            <a:ext cx="973265" cy="900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942FBF2F-95F5-1447-9AF9-206912EA280D}"/>
              </a:ext>
            </a:extLst>
          </p:cNvPr>
          <p:cNvSpPr txBox="1">
            <a:spLocks/>
          </p:cNvSpPr>
          <p:nvPr/>
        </p:nvSpPr>
        <p:spPr>
          <a:xfrm>
            <a:off x="6177347" y="1774404"/>
            <a:ext cx="2662877" cy="408029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Coordination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Facilitate global operational communication and coordination between network operators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Maintain globally accessible up-to-date contact information in common databases (RIR </a:t>
            </a:r>
            <a:r>
              <a:rPr lang="en-US" sz="1600" dirty="0" err="1">
                <a:solidFill>
                  <a:schemeClr val="tx1"/>
                </a:solidFill>
              </a:rPr>
              <a:t>whois</a:t>
            </a:r>
            <a:r>
              <a:rPr lang="en-US" sz="1600" dirty="0">
                <a:solidFill>
                  <a:schemeClr val="tx1"/>
                </a:solidFill>
              </a:rPr>
              <a:t>, IRR, </a:t>
            </a:r>
            <a:r>
              <a:rPr lang="en-US" sz="1600" dirty="0" err="1">
                <a:solidFill>
                  <a:schemeClr val="tx1"/>
                </a:solidFill>
              </a:rPr>
              <a:t>PeeringDB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66B5890-D59F-914F-9722-0440F31505DD}"/>
              </a:ext>
            </a:extLst>
          </p:cNvPr>
          <p:cNvSpPr txBox="1">
            <a:spLocks/>
          </p:cNvSpPr>
          <p:nvPr/>
        </p:nvSpPr>
        <p:spPr>
          <a:xfrm>
            <a:off x="3355298" y="1774404"/>
            <a:ext cx="2662877" cy="408029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Anti-spoofing</a:t>
            </a:r>
            <a:br>
              <a:rPr lang="en-US" sz="2000" dirty="0"/>
            </a:br>
            <a:r>
              <a:rPr lang="en-US" sz="1800" dirty="0"/>
              <a:t>Prevent traffic with spoofed source IP addresses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Enable source address validation for at least single-homed stub customer networks, their own end-users, and infrastructure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operators – MANRS launch, November 2014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>
          <a:xfrm>
            <a:off x="533249" y="1774404"/>
            <a:ext cx="2662877" cy="4080295"/>
          </a:xfrm>
        </p:spPr>
        <p:txBody>
          <a:bodyPr lIns="91440" tIns="182880" rIns="9144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Filtering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800" dirty="0"/>
              <a:t>Prevent propagation of incorrect routing information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Ensure the correctness of your own announcements and announcements from your customers to adjacent networks with prefix and AS-path granularity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680F1F4-0420-B644-8E22-79EA9B5B2B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9395" y="1774404"/>
            <a:ext cx="2662877" cy="4080295"/>
          </a:xfr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Global Validation</a:t>
            </a:r>
            <a:br>
              <a:rPr lang="en-US" dirty="0"/>
            </a:br>
            <a:r>
              <a:rPr lang="en-US" sz="1800" dirty="0"/>
              <a:t>Facilitate validation of routing information on a global scale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Publish your data, so others can validate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12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0975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IXP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D62B78-4118-4F90-ADB6-C738423865C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BD8510-38B7-524E-88CD-0DBD66B6B1C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There is synergy between MANRS and IXPs</a:t>
            </a:r>
          </a:p>
          <a:p>
            <a:pPr lvl="1"/>
            <a:r>
              <a:rPr lang="en-US" dirty="0"/>
              <a:t>IXPs form communities with a common operational objective</a:t>
            </a:r>
          </a:p>
          <a:p>
            <a:pPr lvl="1"/>
            <a:r>
              <a:rPr lang="en-US" dirty="0"/>
              <a:t>MANRS is a reference point with a global presence – useful for building a “safe neighborhood” </a:t>
            </a:r>
          </a:p>
          <a:p>
            <a:pPr lvl="2"/>
            <a:endParaRPr lang="en-US" dirty="0"/>
          </a:p>
          <a:p>
            <a:r>
              <a:rPr lang="en-US" dirty="0"/>
              <a:t>How can IXPs contribute?</a:t>
            </a:r>
          </a:p>
          <a:p>
            <a:pPr lvl="1"/>
            <a:r>
              <a:rPr lang="en-US" dirty="0"/>
              <a:t>Implement a set of Actions that demonstrate the commitment of an IXP and bring significant improvement to the resilience and security of the peering relationships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5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IXP Actions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>
          <a:xfrm>
            <a:off x="540976" y="1643776"/>
            <a:ext cx="1896442" cy="4567659"/>
          </a:xfrm>
          <a:solidFill>
            <a:schemeClr val="tx1">
              <a:lumMod val="10000"/>
              <a:lumOff val="90000"/>
            </a:schemeClr>
          </a:solidFill>
        </p:spPr>
        <p:txBody>
          <a:bodyPr lIns="91440" tIns="182880" rIns="9144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Action 1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1800" dirty="0"/>
              <a:t>Prevent propagation of incorrect routing information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This mandatory action requires IXPs to implement filtering of route announcements at the Route Server  based on routing information data (IRR and/or RPKI).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14</a:t>
            </a:fld>
            <a:endParaRPr lang="uk-UA" alt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51772E2-E69B-EE4D-A33A-BEE0BB3DBA34}"/>
              </a:ext>
            </a:extLst>
          </p:cNvPr>
          <p:cNvSpPr txBox="1">
            <a:spLocks/>
          </p:cNvSpPr>
          <p:nvPr/>
        </p:nvSpPr>
        <p:spPr>
          <a:xfrm>
            <a:off x="2825962" y="1617648"/>
            <a:ext cx="1896442" cy="456765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Action 2</a:t>
            </a:r>
            <a:br>
              <a:rPr lang="en-US" sz="2000" dirty="0"/>
            </a:br>
            <a:r>
              <a:rPr lang="en-US" sz="1800" dirty="0"/>
              <a:t>Promote MANRS to the IXP membership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IXPs joining MANRS are expected to provide encouragement or assistance for their members to implement MANRS actions.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3CF5D3-EF2A-5940-BAD3-522B2020FCDA}"/>
              </a:ext>
            </a:extLst>
          </p:cNvPr>
          <p:cNvSpPr txBox="1">
            <a:spLocks/>
          </p:cNvSpPr>
          <p:nvPr/>
        </p:nvSpPr>
        <p:spPr>
          <a:xfrm>
            <a:off x="5110948" y="1604586"/>
            <a:ext cx="1896442" cy="456765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Action 3</a:t>
            </a:r>
            <a:br>
              <a:rPr lang="en-US" sz="2000" dirty="0"/>
            </a:br>
            <a:r>
              <a:rPr lang="en-US" sz="1800" dirty="0"/>
              <a:t>Protect the peering platform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This action requires that the IXP has a published policy of traffic not allowed on the peering fabric and performs filtering of such traffic.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9A20567-6020-024D-9B24-A931685CF355}"/>
              </a:ext>
            </a:extLst>
          </p:cNvPr>
          <p:cNvSpPr txBox="1">
            <a:spLocks/>
          </p:cNvSpPr>
          <p:nvPr/>
        </p:nvSpPr>
        <p:spPr>
          <a:xfrm>
            <a:off x="7395934" y="1604586"/>
            <a:ext cx="1896442" cy="456765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Action 4</a:t>
            </a:r>
            <a:br>
              <a:rPr lang="en-US" sz="2000" dirty="0"/>
            </a:br>
            <a:r>
              <a:rPr lang="en-US" sz="1800" dirty="0"/>
              <a:t>Facilitate global operational communication and coordination 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IXP facilitates communication among members by providing necessary mailing lists and member directories. 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87072F0-5E55-0C44-BAA1-77389890CACE}"/>
              </a:ext>
            </a:extLst>
          </p:cNvPr>
          <p:cNvSpPr txBox="1">
            <a:spLocks/>
          </p:cNvSpPr>
          <p:nvPr/>
        </p:nvSpPr>
        <p:spPr>
          <a:xfrm>
            <a:off x="9680920" y="1617648"/>
            <a:ext cx="1896442" cy="456765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Action 5</a:t>
            </a:r>
            <a:br>
              <a:rPr lang="en-US" sz="2000" dirty="0"/>
            </a:br>
            <a:r>
              <a:rPr lang="en-US" sz="1800" dirty="0"/>
              <a:t>Provide monitoring and debugging tools to the members.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The IXP provides a looking glass for its members.</a:t>
            </a:r>
          </a:p>
        </p:txBody>
      </p:sp>
    </p:spTree>
    <p:extLst>
      <p:ext uri="{BB962C8B-B14F-4D97-AF65-F5344CB8AC3E}">
        <p14:creationId xmlns:p14="http://schemas.microsoft.com/office/powerpoint/2010/main" val="24293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C7F5-8166-FD4D-A5DB-3795A84C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IXP Program – launched in April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FDCC4-D4BB-0740-9621-9835ABC72F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15</a:t>
            </a:fld>
            <a:endParaRPr lang="uk-UA" alt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A346947-1972-E34C-99CB-52C99B29AEC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49" y="1436557"/>
            <a:ext cx="10593949" cy="5078543"/>
          </a:xfrm>
        </p:spPr>
      </p:pic>
    </p:spTree>
    <p:extLst>
      <p:ext uri="{BB962C8B-B14F-4D97-AF65-F5344CB8AC3E}">
        <p14:creationId xmlns:p14="http://schemas.microsoft.com/office/powerpoint/2010/main" val="23675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A2456E-88DB-1E45-A0CF-DCA1B1F8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5" y="567101"/>
            <a:ext cx="11279963" cy="537799"/>
          </a:xfrm>
        </p:spPr>
        <p:txBody>
          <a:bodyPr/>
          <a:lstStyle/>
          <a:p>
            <a:r>
              <a:rPr lang="en-US" dirty="0"/>
              <a:t>The CDN and Cloud </a:t>
            </a:r>
            <a:r>
              <a:rPr lang="en-US" dirty="0" err="1"/>
              <a:t>programme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(launched on March 31))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BE87A-38C8-924B-89AC-919143CD60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834A66-9ED4-4C45-923A-E517812884FA}" type="slidenum">
              <a:rPr lang="uk-UA" altLang="en-US" smtClean="0"/>
              <a:pPr/>
              <a:t>16</a:t>
            </a:fld>
            <a:endParaRPr lang="uk-UA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12212B-83F5-4B4C-8E2E-0087117E7C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0000" y="2131383"/>
            <a:ext cx="11121775" cy="3794231"/>
          </a:xfrm>
        </p:spPr>
        <p:txBody>
          <a:bodyPr/>
          <a:lstStyle/>
          <a:p>
            <a:r>
              <a:rPr lang="en-US" dirty="0"/>
              <a:t>Leverage their peering power, but also bring 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secure network peering environment, preventing potential attacks at their border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Encourage better routing hygiene from your peering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Signal organization security-forward posture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 responsible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 operational efficiency for peering interconnections, minimizing incidents and providing more granular insight for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7921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EB05-9279-CC42-9D79-E090BDD6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099BB-9B97-6346-B1B4-6336A3ABB0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17</a:t>
            </a:fld>
            <a:endParaRPr lang="uk-UA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D79A8A-9EC0-E44C-8CBE-87200D183FBB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539750" y="1562100"/>
          <a:ext cx="11122026" cy="543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755">
                  <a:extLst>
                    <a:ext uri="{9D8B030D-6E8A-4147-A177-3AD203B41FA5}">
                      <a16:colId xmlns:a16="http://schemas.microsoft.com/office/drawing/2014/main" val="639701139"/>
                    </a:ext>
                  </a:extLst>
                </a:gridCol>
                <a:gridCol w="3428929">
                  <a:extLst>
                    <a:ext uri="{9D8B030D-6E8A-4147-A177-3AD203B41FA5}">
                      <a16:colId xmlns:a16="http://schemas.microsoft.com/office/drawing/2014/main" val="785871908"/>
                    </a:ext>
                  </a:extLst>
                </a:gridCol>
                <a:gridCol w="3707342">
                  <a:extLst>
                    <a:ext uri="{9D8B030D-6E8A-4147-A177-3AD203B41FA5}">
                      <a16:colId xmlns:a16="http://schemas.microsoft.com/office/drawing/2014/main" val="246237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/>
                        <a:t>Alejandro Becerra Gonzalez (Telefonica)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Andrei </a:t>
                      </a:r>
                      <a:r>
                        <a:rPr lang="en-US" sz="2000" dirty="0" err="1"/>
                        <a:t>Robachevsky</a:t>
                      </a:r>
                      <a:r>
                        <a:rPr lang="en-US" sz="2000" dirty="0"/>
                        <a:t> (Internet Society, Editor)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Arturo Servin (Google)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Carlos Asensio (</a:t>
                      </a:r>
                      <a:r>
                        <a:rPr lang="en-US" sz="2000" dirty="0" err="1"/>
                        <a:t>Nexica</a:t>
                      </a:r>
                      <a:r>
                        <a:rPr lang="en-US" sz="2000" dirty="0"/>
                        <a:t>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Chris Morrow (Google)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Christian Kaufmann (Akamai)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Daniel Ponticello (Redder)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/>
                        <a:t>Gary </a:t>
                      </a:r>
                      <a:r>
                        <a:rPr lang="en-US" sz="2000" dirty="0" err="1"/>
                        <a:t>Ratterree</a:t>
                      </a:r>
                      <a:r>
                        <a:rPr lang="en-US" sz="2000" dirty="0"/>
                        <a:t> (Microsoft)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Ibrahim </a:t>
                      </a:r>
                      <a:r>
                        <a:rPr lang="en-US" sz="2000" dirty="0" err="1"/>
                        <a:t>Seremet</a:t>
                      </a:r>
                      <a:r>
                        <a:rPr lang="en-US" sz="2000" dirty="0"/>
                        <a:t> (Verisign)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Jerome Fleury (Cloudflare)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JJ Crawford (Facebook)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Kay </a:t>
                      </a:r>
                      <a:r>
                        <a:rPr lang="en-US" sz="2000" dirty="0" err="1"/>
                        <a:t>Rechthien</a:t>
                      </a:r>
                      <a:r>
                        <a:rPr lang="en-US" sz="2000" dirty="0"/>
                        <a:t> (Akamai)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Kevin Blumberg (TORIX)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Marcus </a:t>
                      </a:r>
                      <a:r>
                        <a:rPr lang="en-US" sz="2000" dirty="0" err="1"/>
                        <a:t>Grando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Azion</a:t>
                      </a:r>
                      <a:r>
                        <a:rPr lang="en-US" sz="2000" dirty="0"/>
                        <a:t>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Martin J. Levy (Cloudflare)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Marty Strong (Facebook)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Rob </a:t>
                      </a:r>
                      <a:r>
                        <a:rPr lang="en-US" sz="2000" dirty="0" err="1"/>
                        <a:t>Spiger</a:t>
                      </a:r>
                      <a:r>
                        <a:rPr lang="en-US" sz="2000" dirty="0"/>
                        <a:t> (Microsoft)</a:t>
                      </a:r>
                      <a:br>
                        <a:rPr lang="en-US" sz="2000" dirty="0"/>
                      </a:br>
                      <a:r>
                        <a:rPr lang="en-US" sz="2000" dirty="0" err="1"/>
                        <a:t>Rogério</a:t>
                      </a:r>
                      <a:r>
                        <a:rPr lang="en-US" sz="2000" dirty="0"/>
                        <a:t> Mariano (</a:t>
                      </a:r>
                      <a:r>
                        <a:rPr lang="en-US" sz="2000" dirty="0" err="1"/>
                        <a:t>Azion</a:t>
                      </a:r>
                      <a:r>
                        <a:rPr lang="en-US" sz="2000" dirty="0"/>
                        <a:t>)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Ronan </a:t>
                      </a:r>
                      <a:r>
                        <a:rPr lang="en-US" sz="2000" dirty="0" err="1"/>
                        <a:t>Mullally</a:t>
                      </a:r>
                      <a:r>
                        <a:rPr lang="en-US" sz="2000" dirty="0"/>
                        <a:t> (Akamai)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Ray </a:t>
                      </a:r>
                      <a:r>
                        <a:rPr lang="en-US" sz="2000" dirty="0" err="1"/>
                        <a:t>Sliteris</a:t>
                      </a:r>
                      <a:r>
                        <a:rPr lang="en-US" sz="2000" dirty="0"/>
                        <a:t> (Facebook)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Steve Peters (Facebook)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Tale Lawrence (Oracle)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Tony Tauber (Comcast)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Yong Kim (Verisign)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5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84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Hind" panose="02000000000000000000" pitchFamily="2" charset="77"/>
              </a:rPr>
              <a:t>MANRS Actions for </a:t>
            </a:r>
            <a:r>
              <a:rPr lang="en-US" dirty="0" err="1">
                <a:latin typeface="+mj-lt"/>
                <a:cs typeface="Hind" panose="02000000000000000000" pitchFamily="2" charset="77"/>
              </a:rPr>
              <a:t>CDN&amp;Cloud</a:t>
            </a:r>
            <a:endParaRPr lang="en-US" dirty="0">
              <a:latin typeface="+mj-lt"/>
              <a:cs typeface="Hind" panose="02000000000000000000" pitchFamily="2" charset="77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>
          <a:xfrm>
            <a:off x="152432" y="1617648"/>
            <a:ext cx="1800000" cy="4567659"/>
          </a:xfr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lIns="91440" tIns="182880" rIns="9144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  <a:latin typeface="Hind" panose="02000000000000000000" pitchFamily="2" charset="77"/>
                <a:cs typeface="Hind" panose="02000000000000000000" pitchFamily="2" charset="77"/>
              </a:rPr>
              <a:t>Action 1</a:t>
            </a:r>
            <a:br>
              <a:rPr lang="en-US" sz="2000" dirty="0">
                <a:solidFill>
                  <a:schemeClr val="tx2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Prevent propagation of incorrect routing information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Egress filtering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Ingress filtering – non-transit peers, explicit whitelists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>
                <a:cs typeface="Hind" panose="02000000000000000000" pitchFamily="2" charset="77"/>
              </a:rPr>
              <a:pPr/>
              <a:t>18</a:t>
            </a:fld>
            <a:endParaRPr lang="uk-UA" altLang="en-US" dirty="0">
              <a:cs typeface="Hind" panose="02000000000000000000" pitchFamily="2" charset="77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51772E2-E69B-EE4D-A33A-BEE0BB3DBA34}"/>
              </a:ext>
            </a:extLst>
          </p:cNvPr>
          <p:cNvSpPr txBox="1">
            <a:spLocks/>
          </p:cNvSpPr>
          <p:nvPr/>
        </p:nvSpPr>
        <p:spPr>
          <a:xfrm>
            <a:off x="2120103" y="1617647"/>
            <a:ext cx="1800000" cy="456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Hind" panose="02000000000000000000" pitchFamily="2" charset="77"/>
                <a:cs typeface="Hind" panose="02000000000000000000" pitchFamily="2" charset="77"/>
              </a:rPr>
              <a:t>Action 2</a:t>
            </a:r>
            <a:br>
              <a:rPr lang="en-US" sz="2000" dirty="0"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Prevent traffic with illegitimate source IP addresses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Anti-spoofing controls to prevent packets with illegitimate source IP address</a:t>
            </a:r>
          </a:p>
          <a:p>
            <a:pPr lvl="1">
              <a:lnSpc>
                <a:spcPct val="100000"/>
              </a:lnSpc>
            </a:pPr>
            <a:endParaRPr lang="en-US" sz="16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3CF5D3-EF2A-5940-BAD3-522B2020FCDA}"/>
              </a:ext>
            </a:extLst>
          </p:cNvPr>
          <p:cNvSpPr txBox="1">
            <a:spLocks/>
          </p:cNvSpPr>
          <p:nvPr/>
        </p:nvSpPr>
        <p:spPr>
          <a:xfrm>
            <a:off x="4087774" y="1604583"/>
            <a:ext cx="1800000" cy="456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Hind" panose="02000000000000000000" pitchFamily="2" charset="77"/>
                <a:cs typeface="Hind" panose="02000000000000000000" pitchFamily="2" charset="77"/>
              </a:rPr>
              <a:t>Action 3</a:t>
            </a:r>
            <a:br>
              <a:rPr lang="en-US" sz="2000" dirty="0"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Facilitate global operational communication and coordination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Contact information in </a:t>
            </a:r>
            <a:r>
              <a:rPr lang="en-US" sz="1600" dirty="0" err="1">
                <a:latin typeface="Hind" panose="02000000000000000000" pitchFamily="2" charset="77"/>
                <a:cs typeface="Hind" panose="02000000000000000000" pitchFamily="2" charset="77"/>
              </a:rPr>
              <a:t>PeeringDB</a:t>
            </a:r>
            <a:endParaRPr lang="en-US" sz="1600" dirty="0">
              <a:latin typeface="Hind" panose="02000000000000000000" pitchFamily="2" charset="77"/>
              <a:cs typeface="Hind" panose="02000000000000000000" pitchFamily="2" charset="77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and relevant RIR databases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B9A20567-6020-024D-9B24-A931685CF355}"/>
              </a:ext>
            </a:extLst>
          </p:cNvPr>
          <p:cNvSpPr txBox="1">
            <a:spLocks/>
          </p:cNvSpPr>
          <p:nvPr/>
        </p:nvSpPr>
        <p:spPr>
          <a:xfrm>
            <a:off x="6055445" y="1617646"/>
            <a:ext cx="1800000" cy="456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Hind" panose="02000000000000000000" pitchFamily="2" charset="77"/>
                <a:cs typeface="Hind" panose="02000000000000000000" pitchFamily="2" charset="77"/>
              </a:rPr>
              <a:t>Action 4</a:t>
            </a:r>
            <a:br>
              <a:rPr lang="en-US" sz="2000" dirty="0"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Facilitate validation of routing information on a global scale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Publicly document ASNs and prefixes that are intended to be advertised to external parties. 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87072F0-5E55-0C44-BAA1-77389890CACE}"/>
              </a:ext>
            </a:extLst>
          </p:cNvPr>
          <p:cNvSpPr txBox="1">
            <a:spLocks/>
          </p:cNvSpPr>
          <p:nvPr/>
        </p:nvSpPr>
        <p:spPr>
          <a:xfrm>
            <a:off x="8018575" y="1617646"/>
            <a:ext cx="1800000" cy="4567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Hind" panose="02000000000000000000" pitchFamily="2" charset="77"/>
                <a:cs typeface="Hind" panose="02000000000000000000" pitchFamily="2" charset="77"/>
              </a:rPr>
              <a:t>Action 5</a:t>
            </a:r>
            <a:br>
              <a:rPr lang="en-US" sz="2000" dirty="0"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Encourage MANRS adoption</a:t>
            </a:r>
          </a:p>
          <a:p>
            <a:pPr lvl="1">
              <a:lnSpc>
                <a:spcPct val="100000"/>
              </a:lnSpc>
            </a:pPr>
            <a:endParaRPr lang="en-US" sz="1600" dirty="0">
              <a:latin typeface="Hind" panose="02000000000000000000" pitchFamily="2" charset="77"/>
              <a:cs typeface="Hind" panose="02000000000000000000" pitchFamily="2" charset="77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Actively encourage MANRS adoption among the peers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D42C8A-0212-1447-9F1F-F3F19D8CD658}"/>
              </a:ext>
            </a:extLst>
          </p:cNvPr>
          <p:cNvSpPr txBox="1">
            <a:spLocks/>
          </p:cNvSpPr>
          <p:nvPr/>
        </p:nvSpPr>
        <p:spPr>
          <a:xfrm>
            <a:off x="9981705" y="1617646"/>
            <a:ext cx="1800000" cy="4567659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182880" rIns="91440" bIns="0" rtlCol="0" anchor="t" anchorCtr="0">
            <a:noAutofit/>
          </a:bodyPr>
          <a:lstStyle>
            <a:lvl1pPr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3200"/>
              </a:spcAft>
              <a:buFont typeface="Arial" charset="0"/>
              <a:defRPr sz="2800" kern="1200" spc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Hind" panose="02000000000000000000" pitchFamily="2" charset="77"/>
                <a:cs typeface="Hind" panose="02000000000000000000" pitchFamily="2" charset="77"/>
              </a:rPr>
              <a:t>Action 6</a:t>
            </a:r>
            <a:br>
              <a:rPr lang="en-US" sz="2000" dirty="0"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en-US" sz="1800" dirty="0">
                <a:latin typeface="Hind" panose="02000000000000000000" pitchFamily="2" charset="77"/>
                <a:cs typeface="Hind" panose="02000000000000000000" pitchFamily="2" charset="77"/>
              </a:rPr>
              <a:t>Provide monitoring and debugging tools to peering partners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Provide monitoring tools to indicate incorrect announcements from peers that were filtered by the </a:t>
            </a:r>
            <a:r>
              <a:rPr lang="en-US" sz="1600" dirty="0" err="1">
                <a:latin typeface="Hind" panose="02000000000000000000" pitchFamily="2" charset="77"/>
                <a:cs typeface="Hind" panose="02000000000000000000" pitchFamily="2" charset="77"/>
              </a:rPr>
              <a:t>CDN&amp;Cloud</a:t>
            </a:r>
            <a:r>
              <a:rPr lang="en-US" sz="1600" dirty="0">
                <a:latin typeface="Hind" panose="02000000000000000000" pitchFamily="2" charset="77"/>
                <a:cs typeface="Hind" panose="02000000000000000000" pitchFamily="2" charset="77"/>
              </a:rPr>
              <a:t> operator.</a:t>
            </a:r>
          </a:p>
          <a:p>
            <a:pPr lvl="1">
              <a:lnSpc>
                <a:spcPct val="100000"/>
              </a:lnSpc>
            </a:pPr>
            <a:endParaRPr lang="en-US" sz="16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75B68-76AB-1644-A181-71C7E72F1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smtClean="0"/>
              <a:pPr/>
              <a:t>19</a:t>
            </a:fld>
            <a:endParaRPr lang="en-GB" alt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05FA2F-858F-3B49-979F-663E7E5A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50" y="0"/>
            <a:ext cx="8698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There is a problem (2019)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1"/>
          </p:nvPr>
        </p:nvSpPr>
        <p:spPr>
          <a:xfrm>
            <a:off x="331305" y="1773686"/>
            <a:ext cx="6930886" cy="4112763"/>
          </a:xfrm>
        </p:spPr>
        <p:txBody>
          <a:bodyPr/>
          <a:lstStyle/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GB" sz="2000" dirty="0"/>
              <a:t>10,036 total incidents - either outages or attacks, like route leaks and hijacks</a:t>
            </a: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GB" sz="2000" dirty="0"/>
              <a:t>2.5% of all networks were affected by an outage</a:t>
            </a: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GB" sz="2000" dirty="0"/>
              <a:t>3.8% of all networks were affected by a routing incident</a:t>
            </a:r>
          </a:p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GB" sz="2000" dirty="0"/>
              <a:t>2% of all networks were responsible for 4232 routing incidents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0111" y="6423404"/>
            <a:ext cx="399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https://www.bgpstream.com/</a:t>
            </a:r>
            <a:r>
              <a:rPr lang="en-US" dirty="0"/>
              <a:t>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7AF836E-03AE-CC4A-9B0D-15CE6FC6B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205790"/>
              </p:ext>
            </p:extLst>
          </p:nvPr>
        </p:nvGraphicFramePr>
        <p:xfrm>
          <a:off x="6705601" y="985906"/>
          <a:ext cx="5612296" cy="469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7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119AA90-B97F-9B42-85F4-8058AB251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631863"/>
              </p:ext>
            </p:extLst>
          </p:nvPr>
        </p:nvGraphicFramePr>
        <p:xfrm>
          <a:off x="-96061" y="1"/>
          <a:ext cx="1228806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BB4607DC-47CA-8746-9F00-A9BAA8B6DDB7}"/>
              </a:ext>
            </a:extLst>
          </p:cNvPr>
          <p:cNvSpPr txBox="1"/>
          <p:nvPr/>
        </p:nvSpPr>
        <p:spPr>
          <a:xfrm>
            <a:off x="13209469" y="106020"/>
            <a:ext cx="543354" cy="4619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300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E8D9688-C002-1041-B47C-9AD2F50637C2}"/>
              </a:ext>
            </a:extLst>
          </p:cNvPr>
          <p:cNvSpPr txBox="1"/>
          <p:nvPr/>
        </p:nvSpPr>
        <p:spPr>
          <a:xfrm>
            <a:off x="9975509" y="2394253"/>
            <a:ext cx="549766" cy="4618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200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B03A362A-3111-2642-88B2-34F42380DB34}"/>
              </a:ext>
            </a:extLst>
          </p:cNvPr>
          <p:cNvSpPr txBox="1"/>
          <p:nvPr/>
        </p:nvSpPr>
        <p:spPr>
          <a:xfrm>
            <a:off x="8663408" y="3523776"/>
            <a:ext cx="510333" cy="4618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100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F11D9D3-EA51-CC47-845F-48C850211FC0}"/>
              </a:ext>
            </a:extLst>
          </p:cNvPr>
          <p:cNvSpPr txBox="1"/>
          <p:nvPr/>
        </p:nvSpPr>
        <p:spPr>
          <a:xfrm>
            <a:off x="7008815" y="4344789"/>
            <a:ext cx="427681" cy="4618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50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1C459AD8-F1FE-9B45-86BA-AE508A2D76A6}"/>
              </a:ext>
            </a:extLst>
          </p:cNvPr>
          <p:cNvSpPr txBox="1"/>
          <p:nvPr/>
        </p:nvSpPr>
        <p:spPr>
          <a:xfrm>
            <a:off x="-2005707" y="5478992"/>
            <a:ext cx="300980" cy="4618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9234-2C6A-3341-BFCA-E9A39CCEF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20</a:t>
            </a:fld>
            <a:endParaRPr lang="uk-UA" altLang="en-US" dirty="0"/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1C459AD8-F1FE-9B45-86BA-AE508A2D76A6}"/>
              </a:ext>
            </a:extLst>
          </p:cNvPr>
          <p:cNvSpPr txBox="1">
            <a:spLocks noChangeAspect="1"/>
          </p:cNvSpPr>
          <p:nvPr/>
        </p:nvSpPr>
        <p:spPr>
          <a:xfrm>
            <a:off x="-3102257" y="3754705"/>
            <a:ext cx="218741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477E7BD-F385-2E44-9D72-97116CF060A2}"/>
              </a:ext>
            </a:extLst>
          </p:cNvPr>
          <p:cNvSpPr txBox="1">
            <a:spLocks/>
          </p:cNvSpPr>
          <p:nvPr/>
        </p:nvSpPr>
        <p:spPr>
          <a:xfrm>
            <a:off x="741264" y="733154"/>
            <a:ext cx="3576906" cy="11088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FFFFF"/>
                </a:solidFill>
                <a:latin typeface="Hind" panose="02000000000000000000" pitchFamily="2" charset="77"/>
                <a:cs typeface="Hind" panose="02000000000000000000" pitchFamily="2" charset="77"/>
              </a:rPr>
              <a:t>364 ISPs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FE6967-4A40-074C-B3C3-39A243C37FD6}"/>
              </a:ext>
            </a:extLst>
          </p:cNvPr>
          <p:cNvSpPr txBox="1">
            <a:spLocks/>
          </p:cNvSpPr>
          <p:nvPr/>
        </p:nvSpPr>
        <p:spPr>
          <a:xfrm>
            <a:off x="1770345" y="1516375"/>
            <a:ext cx="3576906" cy="11088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Hind" panose="02000000000000000000" pitchFamily="2" charset="77"/>
                <a:cs typeface="Hind" panose="02000000000000000000" pitchFamily="2" charset="77"/>
              </a:rPr>
              <a:t>52 IXPs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C46692-8A98-924D-A119-A0E1B4F0A1FA}"/>
              </a:ext>
            </a:extLst>
          </p:cNvPr>
          <p:cNvSpPr txBox="1">
            <a:spLocks/>
          </p:cNvSpPr>
          <p:nvPr/>
        </p:nvSpPr>
        <p:spPr>
          <a:xfrm>
            <a:off x="2529717" y="2295159"/>
            <a:ext cx="5208103" cy="11088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Hind" panose="02000000000000000000" pitchFamily="2" charset="77"/>
                <a:cs typeface="Hind" panose="02000000000000000000" pitchFamily="2" charset="77"/>
              </a:rPr>
              <a:t>8 </a:t>
            </a:r>
            <a:r>
              <a:rPr lang="en-US" sz="6000" dirty="0" err="1">
                <a:latin typeface="Hind" panose="02000000000000000000" pitchFamily="2" charset="77"/>
                <a:cs typeface="Hind" panose="02000000000000000000" pitchFamily="2" charset="77"/>
              </a:rPr>
              <a:t>CDN</a:t>
            </a:r>
            <a:r>
              <a:rPr lang="en-US" sz="6000" err="1">
                <a:latin typeface="Hind" panose="02000000000000000000" pitchFamily="2" charset="77"/>
                <a:cs typeface="Hind" panose="02000000000000000000" pitchFamily="2" charset="77"/>
              </a:rPr>
              <a:t>&amp;</a:t>
            </a:r>
            <a:r>
              <a:rPr lang="en-US" sz="6000">
                <a:latin typeface="Hind" panose="02000000000000000000" pitchFamily="2" charset="77"/>
                <a:cs typeface="Hind" panose="02000000000000000000" pitchFamily="2" charset="77"/>
              </a:rPr>
              <a:t>Clouds</a:t>
            </a:r>
            <a:endParaRPr lang="en-US" sz="60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769FE098-8680-3547-A6C2-06157016E936}"/>
              </a:ext>
            </a:extLst>
          </p:cNvPr>
          <p:cNvSpPr txBox="1"/>
          <p:nvPr/>
        </p:nvSpPr>
        <p:spPr>
          <a:xfrm>
            <a:off x="11075439" y="1175053"/>
            <a:ext cx="542136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21168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ADE5E0-DFA1-A54D-8750-3E7979A0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Demography of participants (ISPs)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EF82C-A3C2-FB49-8B1F-C9FD76239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0074F2-1090-0744-858A-D1BB34EE7CED}" type="slidenum">
              <a:rPr lang="uk-UA" altLang="en-US" smtClean="0"/>
              <a:pPr/>
              <a:t>21</a:t>
            </a:fld>
            <a:endParaRPr lang="uk-UA" alt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4951D0-BFFC-1B40-BF12-6947CB97E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828544"/>
              </p:ext>
            </p:extLst>
          </p:nvPr>
        </p:nvGraphicFramePr>
        <p:xfrm>
          <a:off x="4146498" y="572071"/>
          <a:ext cx="7197363" cy="630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4951D0-BFFC-1B40-BF12-6947CB97E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47966"/>
              </p:ext>
            </p:extLst>
          </p:nvPr>
        </p:nvGraphicFramePr>
        <p:xfrm>
          <a:off x="5119139" y="572071"/>
          <a:ext cx="6701592" cy="630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7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A823BD-2FDE-DB47-98E5-483C25635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1943" y="1102530"/>
            <a:ext cx="7208113" cy="465293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25103-7D90-2340-881C-36B43309D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074F2-1090-0744-858A-D1BB34EE7CED}" type="slidenum">
              <a:rPr lang="uk-UA" altLang="en-US" smtClean="0"/>
              <a:pPr/>
              <a:t>22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2232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sz="quarter" idx="12"/>
          </p:nvPr>
        </p:nvSpPr>
        <p:spPr>
          <a:xfrm>
            <a:off x="657468" y="2496632"/>
            <a:ext cx="10674163" cy="1876585"/>
          </a:xfrm>
        </p:spPr>
        <p:txBody>
          <a:bodyPr/>
          <a:lstStyle/>
          <a:p>
            <a:r>
              <a:rPr lang="en-US" sz="4400" dirty="0"/>
              <a:t>Measuring MANRS Readiness</a:t>
            </a:r>
          </a:p>
          <a:p>
            <a:r>
              <a:rPr lang="en-US" sz="4400" dirty="0"/>
              <a:t>		MANRS Observatory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chemeClr val="bg1"/>
                </a:solidFill>
              </a:rPr>
              <a:pPr/>
              <a:t>23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6BBEC-F14A-6C4F-BBD9-483F025A2E29}"/>
              </a:ext>
            </a:extLst>
          </p:cNvPr>
          <p:cNvSpPr txBox="1"/>
          <p:nvPr/>
        </p:nvSpPr>
        <p:spPr>
          <a:xfrm>
            <a:off x="5163671" y="283284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5E554-0CCD-F142-AF3D-A5B73DB55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9AE2-3FD7-C246-9373-F50CA0E1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012E-AD86-8341-833D-7184A8BC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48400"/>
            <a:ext cx="11109600" cy="47381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Inform MANRS members about their degree of commitment </a:t>
            </a:r>
          </a:p>
          <a:p>
            <a:pPr lvl="1"/>
            <a:r>
              <a:rPr lang="en-US" dirty="0"/>
              <a:t>Improve reputation and transparency of the effort</a:t>
            </a:r>
          </a:p>
          <a:p>
            <a:pPr lvl="1"/>
            <a:r>
              <a:rPr lang="en-US" dirty="0"/>
              <a:t>Facilitate continuous improvement and correction</a:t>
            </a:r>
          </a:p>
          <a:p>
            <a:pPr>
              <a:spcBef>
                <a:spcPts val="1200"/>
              </a:spcBef>
            </a:pPr>
            <a:r>
              <a:rPr lang="en-US" dirty="0"/>
              <a:t>Provide a factual state of routing security as it relates to MANRS</a:t>
            </a:r>
          </a:p>
          <a:p>
            <a:pPr lvl="1"/>
            <a:r>
              <a:rPr lang="en-US" dirty="0"/>
              <a:t>Support the problem statement with data</a:t>
            </a:r>
          </a:p>
          <a:p>
            <a:pPr lvl="1"/>
            <a:r>
              <a:rPr lang="en-US" dirty="0"/>
              <a:t>Demonstrate the impact and progress</a:t>
            </a:r>
          </a:p>
          <a:p>
            <a:pPr lvl="1"/>
            <a:r>
              <a:rPr lang="en-US" dirty="0"/>
              <a:t>Network, country, region, over time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Improve robustness of the evaluation process</a:t>
            </a:r>
          </a:p>
          <a:p>
            <a:pPr lvl="1"/>
            <a:r>
              <a:rPr lang="en-US" dirty="0"/>
              <a:t>Make it more comprehensive and consistent</a:t>
            </a:r>
          </a:p>
          <a:p>
            <a:pPr lvl="1"/>
            <a:r>
              <a:rPr lang="en-US" dirty="0"/>
              <a:t>Reduce the load</a:t>
            </a:r>
          </a:p>
          <a:p>
            <a:pPr lvl="1"/>
            <a:r>
              <a:rPr lang="en-US" dirty="0"/>
              <a:t>Allow preparation (self-assessment)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5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Observatory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25</a:t>
            </a:fld>
            <a:endParaRPr lang="uk-UA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39999" y="1561539"/>
            <a:ext cx="4299287" cy="4729360"/>
          </a:xfrm>
        </p:spPr>
        <p:txBody>
          <a:bodyPr/>
          <a:lstStyle/>
          <a:p>
            <a:r>
              <a:rPr lang="en-US" dirty="0"/>
              <a:t>Provides a factual state of routing security as it relates to MANRS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BAF-D6D7-B344-A6C5-9F37802D28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66" y="1009052"/>
            <a:ext cx="7630434" cy="58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667"/>
    </mc:Choice>
    <mc:Fallback xmlns="">
      <p:transition advTm="1166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Observatory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26</a:t>
            </a:fld>
            <a:endParaRPr lang="uk-UA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39999" y="1561539"/>
            <a:ext cx="4299287" cy="4729360"/>
          </a:xfrm>
        </p:spPr>
        <p:txBody>
          <a:bodyPr/>
          <a:lstStyle/>
          <a:p>
            <a:r>
              <a:rPr lang="en-US" dirty="0"/>
              <a:t>Provides a factual state of routing security as it relates to MANRS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BE1A1-6552-3D40-8E7A-E6B65F5185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65" y="1104900"/>
            <a:ext cx="7630435" cy="58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667"/>
    </mc:Choice>
    <mc:Fallback xmlns="">
      <p:transition advTm="86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DF34DD-CE08-2440-AE96-196AF76C9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200" y="874632"/>
            <a:ext cx="7746068" cy="593758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39999" y="1561539"/>
            <a:ext cx="4299287" cy="472936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Informs MANRS members about their degree of commitment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MANRS Observatory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27</a:t>
            </a:fld>
            <a:endParaRPr lang="uk-UA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31F41C-1F79-9346-9017-A80A7585A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899" t="-106812" r="-13899" b="10279"/>
          <a:stretch/>
        </p:blipFill>
        <p:spPr>
          <a:xfrm>
            <a:off x="4520825" y="549253"/>
            <a:ext cx="2192400" cy="59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369"/>
    </mc:Choice>
    <mc:Fallback xmlns="">
      <p:transition advTm="1136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EB0598-5AB4-AB49-B5BE-07455A7F79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4730270" cy="1112409"/>
          </a:xfrm>
        </p:spPr>
        <p:txBody>
          <a:bodyPr/>
          <a:lstStyle/>
          <a:p>
            <a:r>
              <a:rPr lang="en-US" dirty="0"/>
              <a:t>MANRS is an Important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28</a:t>
            </a:fld>
            <a:endParaRPr lang="uk-U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540000" y="1846729"/>
            <a:ext cx="5502212" cy="4267200"/>
          </a:xfrm>
        </p:spPr>
        <p:txBody>
          <a:bodyPr/>
          <a:lstStyle/>
          <a:p>
            <a:r>
              <a:rPr lang="en-US" sz="2200" dirty="0"/>
              <a:t>Security is a process, not a state. MANRS provides a structure and a consistent approach to solving security issues facing the Internet.</a:t>
            </a:r>
          </a:p>
          <a:p>
            <a:r>
              <a:rPr lang="en-US" sz="2200" dirty="0"/>
              <a:t>MANRS is the minimum an operator should consider, with low risk and cost-effective actions. </a:t>
            </a:r>
          </a:p>
          <a:p>
            <a:r>
              <a:rPr lang="en-US" sz="2200" dirty="0"/>
              <a:t>MANRS is not a one-stop solution to all of the Internet’s routing problems, but it is an important step toward a globally robust and secure routing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2609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3B9351-4583-A84C-9E26-934EEC6E4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4400" dirty="0"/>
              <a:t>Why join MANRS?</a:t>
            </a:r>
            <a:endParaRPr lang="en-US" sz="4400" dirty="0">
              <a:latin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Improve your security posture and reduce the number and impact of routing incidents</a:t>
            </a:r>
            <a:r>
              <a:rPr lang="en-US" dirty="0">
                <a:latin typeface="Arial" charset="0"/>
              </a:rPr>
              <a:t>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latin typeface="Arial" charset="0"/>
              </a:rPr>
              <a:t>Demonstrate that these practices are reality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Meet the expectations of the operators community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latin typeface="Arial" charset="0"/>
              </a:rPr>
              <a:t>Join a community of security-minded operators working together to make the Internet better</a:t>
            </a:r>
            <a:r>
              <a:rPr lang="en-US" sz="2800" dirty="0">
                <a:latin typeface="Arial" charset="0"/>
              </a:rPr>
              <a:t>	</a:t>
            </a:r>
          </a:p>
          <a:p>
            <a:pPr marL="509588" indent="-457200" algn="l">
              <a:buFont typeface="Arial" charset="0"/>
              <a:buChar char="•"/>
            </a:pPr>
            <a:r>
              <a:rPr lang="en-US" b="1" dirty="0">
                <a:latin typeface="Arial" charset="0"/>
              </a:rPr>
              <a:t>Use MANRS as a competitive differentiator 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4AF40DA2-CC58-A14F-AF64-B56F48090583}" type="slidenum">
              <a:rPr lang="uk-UA" altLang="en-US" smtClean="0">
                <a:solidFill>
                  <a:schemeClr val="bg1"/>
                </a:solidFill>
              </a:rPr>
              <a:pPr/>
              <a:t>29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Routing Incidents Cause Real World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noProof="0" smtClean="0"/>
              <a:pPr/>
              <a:t>3</a:t>
            </a:fld>
            <a:endParaRPr lang="en-GB" alt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69975" y="1562100"/>
            <a:ext cx="11122025" cy="3794125"/>
          </a:xfrm>
        </p:spPr>
        <p:txBody>
          <a:bodyPr>
            <a:normAutofit/>
          </a:bodyPr>
          <a:lstStyle/>
          <a:p>
            <a:pPr marL="457200" lvl="1">
              <a:lnSpc>
                <a:spcPct val="120000"/>
              </a:lnSpc>
            </a:pPr>
            <a:endParaRPr lang="en-US" dirty="0"/>
          </a:p>
          <a:p>
            <a:pPr marL="725488" lvl="1" indent="-268288">
              <a:lnSpc>
                <a:spcPct val="120000"/>
              </a:lnSpc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81D014-8312-FD42-9B3E-BE6D924E7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49878"/>
              </p:ext>
            </p:extLst>
          </p:nvPr>
        </p:nvGraphicFramePr>
        <p:xfrm>
          <a:off x="385763" y="1307782"/>
          <a:ext cx="11515724" cy="5958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74">
                  <a:extLst>
                    <a:ext uri="{9D8B030D-6E8A-4147-A177-3AD203B41FA5}">
                      <a16:colId xmlns:a16="http://schemas.microsoft.com/office/drawing/2014/main" val="251979578"/>
                    </a:ext>
                  </a:extLst>
                </a:gridCol>
                <a:gridCol w="3765423">
                  <a:extLst>
                    <a:ext uri="{9D8B030D-6E8A-4147-A177-3AD203B41FA5}">
                      <a16:colId xmlns:a16="http://schemas.microsoft.com/office/drawing/2014/main" val="269541594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91660064"/>
                    </a:ext>
                  </a:extLst>
                </a:gridCol>
                <a:gridCol w="3426227">
                  <a:extLst>
                    <a:ext uri="{9D8B030D-6E8A-4147-A177-3AD203B41FA5}">
                      <a16:colId xmlns:a16="http://schemas.microsoft.com/office/drawing/2014/main" val="4254707045"/>
                    </a:ext>
                  </a:extLst>
                </a:gridCol>
              </a:tblGrid>
              <a:tr h="458545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Repercussions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61824"/>
                  </a:ext>
                </a:extLst>
              </a:tr>
              <a:tr h="1469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Prefix/Route Hijacking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network operator or attacker impersonates another network operator, pretending that a server or network is their client.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Packets are forwarded to the wrong place, and can cause Denial of Service (</a:t>
                      </a:r>
                      <a:r>
                        <a:rPr lang="en-US" dirty="0" err="1"/>
                        <a:t>DoS</a:t>
                      </a:r>
                      <a:r>
                        <a:rPr lang="en-US" dirty="0"/>
                        <a:t>) attacks or traffic interception.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The 2008 YouTube hijack</a:t>
                      </a:r>
                    </a:p>
                    <a:p>
                      <a:r>
                        <a:rPr lang="en-US" sz="1800" i="1" dirty="0"/>
                        <a:t>April 2018 Amazon Route 53 hijack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391560"/>
                  </a:ext>
                </a:extLst>
              </a:tr>
              <a:tr h="180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Route Leak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network operator with multiple upstream providers (often due to accidental misconfiguration) announces to one upstream provider that is has a route to a destination through the other upstream provider.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 be used for a MITM, including  traffic inspection, modification and reconnaissance.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/>
                        <a:t>November 2018. Google faced a major outage in many parts of the world thanks to a BGP leak. This incident that was caused by a Nigerian ISP </a:t>
                      </a:r>
                      <a:r>
                        <a:rPr lang="en-US" sz="1800" i="1" dirty="0" err="1"/>
                        <a:t>MainOne</a:t>
                      </a:r>
                      <a:r>
                        <a:rPr lang="en-US" sz="1800" i="1" dirty="0"/>
                        <a:t>.</a:t>
                      </a:r>
                    </a:p>
                    <a:p>
                      <a:r>
                        <a:rPr lang="en-US" sz="1800" i="1" dirty="0"/>
                        <a:t>June 2019. </a:t>
                      </a:r>
                      <a:r>
                        <a:rPr lang="en-US" b="0" i="1" dirty="0">
                          <a:effectLst/>
                        </a:rPr>
                        <a:t>Allegheny leaked routes from another provider to Verizon, causing significant outage.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20772"/>
                  </a:ext>
                </a:extLst>
              </a:tr>
              <a:tr h="1469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IP Address Spoofing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Someone creates IP packets with a false source IP address to hide the identity of the sender or to impersonate another computing system.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root cause of reflection DDoS attacks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March 1, 2018. Memcached 1.3Tb/s reflection-amplification attack reported by Akamai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53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7">
            <a:extLst>
              <a:ext uri="{FF2B5EF4-FFF2-40B4-BE49-F238E27FC236}">
                <a16:creationId xmlns:a16="http://schemas.microsoft.com/office/drawing/2014/main" id="{39F42987-B00F-F943-8775-7AA9F8EA9E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35CCC7-CB4F-5542-883B-77CD96CEB14D}" type="slidenum">
              <a:rPr lang="uk-UA" altLang="en-US" smtClean="0"/>
              <a:pPr/>
              <a:t>30</a:t>
            </a:fld>
            <a:endParaRPr lang="uk-UA" alt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6DEEA6B-F775-004E-B940-6AEEDAA8FDA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https://www.manrs.org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Fill out the sign up form with as much detail as possible.</a:t>
            </a:r>
          </a:p>
          <a:p>
            <a:pPr lvl="1"/>
            <a:r>
              <a:rPr lang="en-US" dirty="0"/>
              <a:t>We may ask questions and run tests</a:t>
            </a:r>
          </a:p>
          <a:p>
            <a:endParaRPr lang="en-US" dirty="0"/>
          </a:p>
          <a:p>
            <a:r>
              <a:rPr lang="en-US" dirty="0"/>
              <a:t>Get Involved in the Community</a:t>
            </a:r>
          </a:p>
          <a:p>
            <a:pPr lvl="1"/>
            <a:r>
              <a:rPr lang="en-US" dirty="0"/>
              <a:t>Members support the initiative and implement the actions in their own networks</a:t>
            </a:r>
          </a:p>
          <a:p>
            <a:pPr lvl="1"/>
            <a:r>
              <a:rPr lang="en-US" dirty="0"/>
              <a:t>Members maintain and improve the document and promote MANRS objectives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D222F-5323-AF4B-AF6D-B171C7627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00" y="2181497"/>
            <a:ext cx="10508400" cy="3916902"/>
          </a:xfrm>
        </p:spPr>
        <p:txBody>
          <a:bodyPr/>
          <a:lstStyle/>
          <a:p>
            <a:r>
              <a:rPr lang="en-US" sz="7200" dirty="0" err="1"/>
              <a:t>manrs.org</a:t>
            </a:r>
            <a:endParaRPr lang="en-US" sz="7200" dirty="0"/>
          </a:p>
          <a:p>
            <a:r>
              <a:rPr lang="en-US" dirty="0"/>
              <a:t>#</a:t>
            </a:r>
            <a:r>
              <a:rPr lang="en-US" dirty="0" err="1"/>
              <a:t>ProtectTheCore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MANRS Observatory:</a:t>
            </a:r>
          </a:p>
          <a:p>
            <a:r>
              <a:rPr lang="en-US" dirty="0"/>
              <a:t>https://</a:t>
            </a:r>
            <a:r>
              <a:rPr lang="en-US" dirty="0" err="1"/>
              <a:t>observatory.manrs.org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6CD43-3E04-CF42-9F9A-BFFED1F3A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074F2-1090-0744-858A-D1BB34EE7CED}" type="slidenum">
              <a:rPr lang="uk-UA" altLang="en-US" smtClean="0"/>
              <a:pPr/>
              <a:t>31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203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32</a:t>
            </a:fld>
            <a:endParaRPr lang="uk-UA" alt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F58EA5-ADB3-2A41-A332-49A47B536AF2}"/>
              </a:ext>
            </a:extLst>
          </p:cNvPr>
          <p:cNvSpPr txBox="1">
            <a:spLocks/>
          </p:cNvSpPr>
          <p:nvPr/>
        </p:nvSpPr>
        <p:spPr>
          <a:xfrm>
            <a:off x="809868" y="4431519"/>
            <a:ext cx="10674163" cy="1270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22725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None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17625" indent="-3429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panose="020B0604020202020204" pitchFamily="34" charset="0"/>
              <a:buChar char="•"/>
              <a:defRPr sz="20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https://</a:t>
            </a:r>
            <a:r>
              <a:rPr lang="en-US" sz="4400" dirty="0" err="1"/>
              <a:t>www.manrs.org</a:t>
            </a:r>
            <a:endParaRPr lang="en-US" sz="4400" dirty="0"/>
          </a:p>
          <a:p>
            <a:r>
              <a:rPr lang="en-US" sz="4400" dirty="0"/>
              <a:t>Feedback: </a:t>
            </a:r>
            <a:r>
              <a:rPr lang="en-US" sz="4400" dirty="0" err="1"/>
              <a:t>manrs@isoc.org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36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01D8-7910-FA42-B8B9-96AB8D6E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routing security is so hard?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858EE-0E03-094F-843B-C4F5BB2F43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4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72B75-366A-B741-AE17-6A34A8D492A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player can contribute to routing security</a:t>
            </a:r>
          </a:p>
          <a:p>
            <a:pPr marL="685800" lvl="1"/>
            <a:r>
              <a:rPr lang="en-US" dirty="0"/>
              <a:t>And be the cause of an incident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of them would like to have a more secure routing system</a:t>
            </a:r>
          </a:p>
          <a:p>
            <a:pPr marL="685800" lvl="1"/>
            <a:r>
              <a:rPr lang="en-US" dirty="0"/>
              <a:t>Routing incidents are hard to debug and fix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of them have little incentive</a:t>
            </a:r>
          </a:p>
          <a:p>
            <a:pPr marL="685800" lvl="1"/>
            <a:r>
              <a:rPr lang="en-US" dirty="0"/>
              <a:t>One’s network security is in the hands of others</a:t>
            </a:r>
          </a:p>
          <a:p>
            <a:endParaRPr lang="en-US" dirty="0"/>
          </a:p>
          <a:p>
            <a:r>
              <a:rPr lang="en-US" b="1" dirty="0"/>
              <a:t>We have a typical collective action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553EC0-E476-6348-9A81-8884FF86D4F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Are In This Together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CDEF37-006E-254D-A210-0434C0C6BB13}" type="slidenum">
              <a:rPr lang="uk-UA" altLang="en-US" smtClean="0"/>
              <a:pPr/>
              <a:t>5</a:t>
            </a:fld>
            <a:endParaRPr lang="uk-UA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40000" y="1561539"/>
            <a:ext cx="5197412" cy="4426885"/>
          </a:xfrm>
        </p:spPr>
        <p:txBody>
          <a:bodyPr/>
          <a:lstStyle/>
          <a:p>
            <a:r>
              <a:rPr lang="en-US" b="1" dirty="0"/>
              <a:t>Network operators have a collective responsibility to ensure a globally robust and secure routing infrastructure.</a:t>
            </a:r>
          </a:p>
          <a:p>
            <a:r>
              <a:rPr lang="en-US" sz="2000" dirty="0"/>
              <a:t>Your network’s safety depends on a routing infrastructure that mitigates incidents from bad actors and accidental misconfigurations that wreak havoc on the Internet.</a:t>
            </a:r>
          </a:p>
          <a:p>
            <a:r>
              <a:rPr lang="en-US" sz="2000" dirty="0"/>
              <a:t>Security of your network depends on measures taken by other operators.</a:t>
            </a:r>
          </a:p>
          <a:p>
            <a:r>
              <a:rPr lang="en-US" sz="2000" dirty="0">
                <a:sym typeface="Helvetica Light"/>
              </a:rPr>
              <a:t>The more network operators work together, the fewer incidents there will be, and the less damage they can do.</a:t>
            </a:r>
          </a:p>
        </p:txBody>
      </p:sp>
    </p:spTree>
    <p:extLst>
      <p:ext uri="{BB962C8B-B14F-4D97-AF65-F5344CB8AC3E}">
        <p14:creationId xmlns:p14="http://schemas.microsoft.com/office/powerpoint/2010/main" val="1165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5A0B-2566-C545-A696-EA134776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problem be solved without regulation?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EBA1-BCCB-A34F-9DEC-3C88D5E5F0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6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353C1-2175-054C-87F6-42C70F613B6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503" y="1561539"/>
            <a:ext cx="11121775" cy="44947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Norms may provide a solution in some cases</a:t>
            </a:r>
          </a:p>
          <a:p>
            <a:pPr lvl="1"/>
            <a:r>
              <a:rPr lang="en-US" dirty="0"/>
              <a:t>Need to agree on </a:t>
            </a:r>
            <a:r>
              <a:rPr lang="en-US" b="1" dirty="0"/>
              <a:t>values</a:t>
            </a:r>
            <a:r>
              <a:rPr lang="en-US" dirty="0"/>
              <a:t>. And </a:t>
            </a:r>
            <a:r>
              <a:rPr lang="en-US" b="1" dirty="0"/>
              <a:t>behaviors</a:t>
            </a:r>
            <a:r>
              <a:rPr lang="en-US" dirty="0"/>
              <a:t> that support these values</a:t>
            </a:r>
          </a:p>
          <a:p>
            <a:pPr lvl="1"/>
            <a:endParaRPr lang="en-US" b="1" dirty="0"/>
          </a:p>
          <a:p>
            <a:r>
              <a:rPr lang="en-US" dirty="0"/>
              <a:t>Common Value</a:t>
            </a:r>
          </a:p>
          <a:p>
            <a:pPr lvl="1"/>
            <a:r>
              <a:rPr lang="en-US" dirty="0"/>
              <a:t>Resilient and secure global routing system</a:t>
            </a:r>
          </a:p>
          <a:p>
            <a:pPr lvl="1"/>
            <a:endParaRPr lang="en-US" dirty="0"/>
          </a:p>
          <a:p>
            <a:r>
              <a:rPr lang="en-US" dirty="0"/>
              <a:t>Behaviors</a:t>
            </a:r>
          </a:p>
          <a:p>
            <a:pPr lvl="1"/>
            <a:r>
              <a:rPr lang="en-US" dirty="0"/>
              <a:t>Do not accept and propagate others mistakes (Validate what you accept from the neighbors)</a:t>
            </a:r>
          </a:p>
          <a:p>
            <a:pPr lvl="1"/>
            <a:r>
              <a:rPr lang="en-US" dirty="0"/>
              <a:t>Protect your neighbors from your own mistakes (avoid policy violations)</a:t>
            </a:r>
          </a:p>
          <a:p>
            <a:pPr lvl="4"/>
            <a:r>
              <a:rPr lang="en-US" dirty="0"/>
              <a:t>Do not hijack</a:t>
            </a:r>
          </a:p>
          <a:p>
            <a:pPr lvl="4"/>
            <a:r>
              <a:rPr lang="en-US" dirty="0"/>
              <a:t>Do not leak</a:t>
            </a:r>
          </a:p>
          <a:p>
            <a:pPr lvl="1"/>
            <a:r>
              <a:rPr lang="en-US" dirty="0"/>
              <a:t>Enable others to validate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 algn="r"/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82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9478-32BB-6642-9B13-88EA30F9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From Behaviors to Norms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B7A344-DE80-DB45-A836-5D15F3A6EA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7</a:t>
            </a:fld>
            <a:endParaRPr lang="uk-UA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E86AB-3388-E84B-BDAF-5490AA7999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9999" y="1561539"/>
            <a:ext cx="5556001" cy="3794231"/>
          </a:xfrm>
        </p:spPr>
        <p:txBody>
          <a:bodyPr/>
          <a:lstStyle/>
          <a:p>
            <a:r>
              <a:rPr lang="en-US" dirty="0"/>
              <a:t>Widely accepted as a good practice</a:t>
            </a:r>
          </a:p>
          <a:p>
            <a:endParaRPr lang="en-US" dirty="0"/>
          </a:p>
          <a:p>
            <a:r>
              <a:rPr lang="en-US" dirty="0"/>
              <a:t>Not exactly a least common denominator, but not too high either</a:t>
            </a:r>
          </a:p>
          <a:p>
            <a:endParaRPr lang="en-US" dirty="0"/>
          </a:p>
          <a:p>
            <a:r>
              <a:rPr lang="en-US" dirty="0"/>
              <a:t>Visible and Measurable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0EA0C-36FE-9349-9506-BE6B95D4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49" y="342900"/>
            <a:ext cx="5287019" cy="3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614D68C9-3EA4-934D-85E3-0F967F4FA698}" type="slidenum">
              <a:rPr lang="uk-UA" altLang="en-US" smtClean="0">
                <a:solidFill>
                  <a:schemeClr val="bg1"/>
                </a:solidFill>
              </a:rPr>
              <a:pPr/>
              <a:t>8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Mutually Agreed Norms for Routing Security (MANRS)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DEF238-4748-0843-AC28-95FCE4344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Provides crucial fixes to reduce the most common routing threats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4A143-42F1-CD4D-A024-23DD4025078D}" type="slidenum">
              <a:rPr lang="uk-UA" altLang="en-US" smtClean="0"/>
              <a:pPr/>
              <a:t>9</a:t>
            </a:fld>
            <a:endParaRPr lang="uk-UA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344AA-A963-FB4C-B3EE-6977F975B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93" y="4584155"/>
            <a:ext cx="8470216" cy="2103437"/>
          </a:xfrm>
          <a:prstGeom prst="rect">
            <a:avLst/>
          </a:prstGeom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36494AF3-4ED4-6549-8D34-3C575F57C237}"/>
              </a:ext>
            </a:extLst>
          </p:cNvPr>
          <p:cNvSpPr txBox="1">
            <a:spLocks/>
          </p:cNvSpPr>
          <p:nvPr/>
        </p:nvSpPr>
        <p:spPr>
          <a:xfrm>
            <a:off x="540976" y="567101"/>
            <a:ext cx="11121296" cy="5377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3600" b="0" i="0" kern="1200" spc="2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/>
              <a:t>Mutually Agreed Norms for Routing Security</a:t>
            </a:r>
            <a:endParaRPr lang="en-US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1B44679-8021-C849-9A75-837564EDAF38}"/>
              </a:ext>
            </a:extLst>
          </p:cNvPr>
          <p:cNvSpPr txBox="1">
            <a:spLocks/>
          </p:cNvSpPr>
          <p:nvPr/>
        </p:nvSpPr>
        <p:spPr>
          <a:xfrm>
            <a:off x="539999" y="1561539"/>
            <a:ext cx="11121775" cy="37942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.AppleSystemUIFont" charset="0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0000" indent="-27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56650" indent="-233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72650" indent="-197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SzPct val="75000"/>
              <a:buFont typeface="Arial" charset="0"/>
              <a:buChar char="•"/>
              <a:defRPr sz="2400" kern="1200" spc="2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MANRS provides baseline recommendations in the form of Actions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Distilled from common behaviors – BCPs, optimized for low cost and low risk of deployment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high potential of becoming norms</a:t>
            </a:r>
          </a:p>
          <a:p>
            <a:endParaRPr lang="en-US" sz="2000" dirty="0"/>
          </a:p>
          <a:p>
            <a:r>
              <a:rPr lang="en-US" dirty="0"/>
              <a:t>MANRS builds a visible community of security minded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acceptance and peer pressure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MANRS">
      <a:dk1>
        <a:srgbClr val="0C1C2C"/>
      </a:dk1>
      <a:lt1>
        <a:srgbClr val="EEF2EC"/>
      </a:lt1>
      <a:dk2>
        <a:srgbClr val="1D63AF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NRS PPT template" id="{FD3DA50A-E9EA-4D49-9989-E9F21C8422FC}" vid="{F43E7D1D-F722-C74F-9A3B-3930BC425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MANRS PPT template</Template>
  <TotalTime>27676</TotalTime>
  <Words>1760</Words>
  <Application>Microsoft Macintosh PowerPoint</Application>
  <PresentationFormat>Widescreen</PresentationFormat>
  <Paragraphs>256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.AppleSystemUIFont</vt:lpstr>
      <vt:lpstr>Arial</vt:lpstr>
      <vt:lpstr>Calibri</vt:lpstr>
      <vt:lpstr>Hind</vt:lpstr>
      <vt:lpstr>Hind Light</vt:lpstr>
      <vt:lpstr>Hind Medium</vt:lpstr>
      <vt:lpstr>ISOC - Blue template</vt:lpstr>
      <vt:lpstr>PowerPoint Presentation</vt:lpstr>
      <vt:lpstr>There is a problem (2019)</vt:lpstr>
      <vt:lpstr>Routing Incidents Cause Real World Problems</vt:lpstr>
      <vt:lpstr>Why routing security is so hard?</vt:lpstr>
      <vt:lpstr>We Are In This Together</vt:lpstr>
      <vt:lpstr>Can this problem be solved without regulation?</vt:lpstr>
      <vt:lpstr>From Behaviors to Norms</vt:lpstr>
      <vt:lpstr>PowerPoint Presentation</vt:lpstr>
      <vt:lpstr>PowerPoint Presentation</vt:lpstr>
      <vt:lpstr>PowerPoint Presentation</vt:lpstr>
      <vt:lpstr>Action – who can make an impact?</vt:lpstr>
      <vt:lpstr>Network operators – MANRS launch, November 2014</vt:lpstr>
      <vt:lpstr>MANRS IXP Programme</vt:lpstr>
      <vt:lpstr>MANRS IXP Actions</vt:lpstr>
      <vt:lpstr>MANRS IXP Program – launched in April 2018</vt:lpstr>
      <vt:lpstr>The CDN and Cloud programme  (launched on March 31))</vt:lpstr>
      <vt:lpstr>The Task Force</vt:lpstr>
      <vt:lpstr>MANRS Actions for CDN&amp;Cloud</vt:lpstr>
      <vt:lpstr>PowerPoint Presentation</vt:lpstr>
      <vt:lpstr>PowerPoint Presentation</vt:lpstr>
      <vt:lpstr>Demography of participants (ISPs)</vt:lpstr>
      <vt:lpstr>PowerPoint Presentation</vt:lpstr>
      <vt:lpstr>PowerPoint Presentation</vt:lpstr>
      <vt:lpstr>Motivation</vt:lpstr>
      <vt:lpstr>MANRS Observatory</vt:lpstr>
      <vt:lpstr>MANRS Observatory</vt:lpstr>
      <vt:lpstr>MANRS Observatory</vt:lpstr>
      <vt:lpstr>MANRS is an Important Step</vt:lpstr>
      <vt:lpstr>PowerPoint Presentation</vt:lpstr>
      <vt:lpstr>Join 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MANRS</dc:title>
  <dc:creator>Megan Kruse</dc:creator>
  <cp:lastModifiedBy>Andrei Robachevsky</cp:lastModifiedBy>
  <cp:revision>250</cp:revision>
  <cp:lastPrinted>2018-04-09T15:26:16Z</cp:lastPrinted>
  <dcterms:created xsi:type="dcterms:W3CDTF">2017-09-12T16:56:16Z</dcterms:created>
  <dcterms:modified xsi:type="dcterms:W3CDTF">2020-05-11T12:53:17Z</dcterms:modified>
</cp:coreProperties>
</file>